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22"/>
  </p:notesMasterIdLst>
  <p:sldIdLst>
    <p:sldId id="256" r:id="rId2"/>
    <p:sldId id="257" r:id="rId3"/>
    <p:sldId id="258" r:id="rId4"/>
    <p:sldId id="281" r:id="rId5"/>
    <p:sldId id="260" r:id="rId6"/>
    <p:sldId id="286" r:id="rId7"/>
    <p:sldId id="277" r:id="rId8"/>
    <p:sldId id="274" r:id="rId9"/>
    <p:sldId id="262" r:id="rId10"/>
    <p:sldId id="278" r:id="rId11"/>
    <p:sldId id="272" r:id="rId12"/>
    <p:sldId id="280" r:id="rId13"/>
    <p:sldId id="282" r:id="rId14"/>
    <p:sldId id="283" r:id="rId15"/>
    <p:sldId id="284" r:id="rId16"/>
    <p:sldId id="285" r:id="rId17"/>
    <p:sldId id="287" r:id="rId18"/>
    <p:sldId id="268" r:id="rId19"/>
    <p:sldId id="288"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5223" autoAdjust="0"/>
  </p:normalViewPr>
  <p:slideViewPr>
    <p:cSldViewPr>
      <p:cViewPr varScale="1">
        <p:scale>
          <a:sx n="86" d="100"/>
          <a:sy n="86" d="100"/>
        </p:scale>
        <p:origin x="70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Sheet1!$C$3</c:f>
              <c:strCache>
                <c:ptCount val="1"/>
                <c:pt idx="0">
                  <c:v>In session</c:v>
                </c:pt>
              </c:strCache>
            </c:strRef>
          </c:tx>
          <c:spPr>
            <a:solidFill>
              <a:schemeClr val="accent2"/>
            </a:solidFill>
            <a:ln>
              <a:noFill/>
            </a:ln>
            <a:effectLst/>
          </c:spPr>
          <c:invertIfNegative val="0"/>
          <c:cat>
            <c:strRef>
              <c:f>Sheet1!$B$4:$B$7</c:f>
              <c:strCache>
                <c:ptCount val="4"/>
                <c:pt idx="0">
                  <c:v>Seldom</c:v>
                </c:pt>
                <c:pt idx="1">
                  <c:v>Sometimes</c:v>
                </c:pt>
                <c:pt idx="2">
                  <c:v>Often</c:v>
                </c:pt>
                <c:pt idx="3">
                  <c:v>Usually</c:v>
                </c:pt>
              </c:strCache>
            </c:strRef>
          </c:cat>
          <c:val>
            <c:numRef>
              <c:f>Sheet1!$C$4:$C$7</c:f>
            </c:numRef>
          </c:val>
        </c:ser>
        <c:ser>
          <c:idx val="1"/>
          <c:order val="1"/>
          <c:tx>
            <c:strRef>
              <c:f>Sheet1!$D$3</c:f>
              <c:strCache>
                <c:ptCount val="1"/>
                <c:pt idx="0">
                  <c:v>Off-hours</c:v>
                </c:pt>
              </c:strCache>
            </c:strRef>
          </c:tx>
          <c:spPr>
            <a:solidFill>
              <a:schemeClr val="accent4"/>
            </a:solidFill>
            <a:ln>
              <a:noFill/>
            </a:ln>
            <a:effectLst/>
          </c:spPr>
          <c:invertIfNegative val="0"/>
          <c:cat>
            <c:strRef>
              <c:f>Sheet1!$B$4:$B$7</c:f>
              <c:strCache>
                <c:ptCount val="4"/>
                <c:pt idx="0">
                  <c:v>Seldom</c:v>
                </c:pt>
                <c:pt idx="1">
                  <c:v>Sometimes</c:v>
                </c:pt>
                <c:pt idx="2">
                  <c:v>Often</c:v>
                </c:pt>
                <c:pt idx="3">
                  <c:v>Usually</c:v>
                </c:pt>
              </c:strCache>
            </c:strRef>
          </c:cat>
          <c:val>
            <c:numRef>
              <c:f>Sheet1!$D$4:$D$7</c:f>
            </c:numRef>
          </c:val>
        </c:ser>
        <c:ser>
          <c:idx val="2"/>
          <c:order val="2"/>
          <c:tx>
            <c:strRef>
              <c:f>Sheet1!$E$3</c:f>
              <c:strCache>
                <c:ptCount val="1"/>
                <c:pt idx="0">
                  <c:v>In session</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Sheet1!$B$4:$B$7</c:f>
              <c:strCache>
                <c:ptCount val="4"/>
                <c:pt idx="0">
                  <c:v>Seldom</c:v>
                </c:pt>
                <c:pt idx="1">
                  <c:v>Sometimes</c:v>
                </c:pt>
                <c:pt idx="2">
                  <c:v>Often</c:v>
                </c:pt>
                <c:pt idx="3">
                  <c:v>Usually</c:v>
                </c:pt>
              </c:strCache>
            </c:strRef>
          </c:cat>
          <c:val>
            <c:numRef>
              <c:f>Sheet1!$E$4:$E$7</c:f>
              <c:numCache>
                <c:formatCode>0%</c:formatCode>
                <c:ptCount val="4"/>
                <c:pt idx="0">
                  <c:v>0.453125</c:v>
                </c:pt>
                <c:pt idx="1">
                  <c:v>0.21540178571428573</c:v>
                </c:pt>
                <c:pt idx="2">
                  <c:v>0.12946428571428573</c:v>
                </c:pt>
                <c:pt idx="3">
                  <c:v>0.20200892857142858</c:v>
                </c:pt>
              </c:numCache>
            </c:numRef>
          </c:val>
        </c:ser>
        <c:ser>
          <c:idx val="3"/>
          <c:order val="3"/>
          <c:tx>
            <c:strRef>
              <c:f>Sheet1!$F$3</c:f>
              <c:strCache>
                <c:ptCount val="1"/>
                <c:pt idx="0">
                  <c:v>Off-hours</c:v>
                </c:pt>
              </c:strCache>
            </c:strRef>
          </c:tx>
          <c:spPr>
            <a:solidFill>
              <a:schemeClr val="accent2">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Sheet1!$B$4:$B$7</c:f>
              <c:strCache>
                <c:ptCount val="4"/>
                <c:pt idx="0">
                  <c:v>Seldom</c:v>
                </c:pt>
                <c:pt idx="1">
                  <c:v>Sometimes</c:v>
                </c:pt>
                <c:pt idx="2">
                  <c:v>Often</c:v>
                </c:pt>
                <c:pt idx="3">
                  <c:v>Usually</c:v>
                </c:pt>
              </c:strCache>
            </c:strRef>
          </c:cat>
          <c:val>
            <c:numRef>
              <c:f>Sheet1!$F$4:$F$7</c:f>
              <c:numCache>
                <c:formatCode>0%</c:formatCode>
                <c:ptCount val="4"/>
                <c:pt idx="0">
                  <c:v>0.90315315315315314</c:v>
                </c:pt>
                <c:pt idx="1">
                  <c:v>3.4909909909909907E-2</c:v>
                </c:pt>
                <c:pt idx="2">
                  <c:v>2.2522522522522521E-2</c:v>
                </c:pt>
                <c:pt idx="3">
                  <c:v>3.9414414414414414E-2</c:v>
                </c:pt>
              </c:numCache>
            </c:numRef>
          </c:val>
        </c:ser>
        <c:dLbls>
          <c:showLegendKey val="0"/>
          <c:showVal val="0"/>
          <c:showCatName val="0"/>
          <c:showSerName val="0"/>
          <c:showPercent val="0"/>
          <c:showBubbleSize val="0"/>
        </c:dLbls>
        <c:gapWidth val="219"/>
        <c:overlap val="-27"/>
        <c:axId val="248501280"/>
        <c:axId val="248501672"/>
      </c:barChart>
      <c:catAx>
        <c:axId val="248501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248501672"/>
        <c:crosses val="autoZero"/>
        <c:auto val="1"/>
        <c:lblAlgn val="ctr"/>
        <c:lblOffset val="100"/>
        <c:noMultiLvlLbl val="0"/>
      </c:catAx>
      <c:valAx>
        <c:axId val="248501672"/>
        <c:scaling>
          <c:orientation val="minMax"/>
        </c:scaling>
        <c:delete val="1"/>
        <c:axPos val="l"/>
        <c:numFmt formatCode="0%" sourceLinked="1"/>
        <c:majorTickMark val="none"/>
        <c:minorTickMark val="none"/>
        <c:tickLblPos val="nextTo"/>
        <c:crossAx val="248501280"/>
        <c:crosses val="autoZero"/>
        <c:crossBetween val="between"/>
      </c:valAx>
      <c:spPr>
        <a:noFill/>
        <a:ln>
          <a:noFill/>
        </a:ln>
        <a:effectLst/>
      </c:spPr>
    </c:plotArea>
    <c:legend>
      <c:legendPos val="t"/>
      <c:layout>
        <c:manualLayout>
          <c:xMode val="edge"/>
          <c:yMode val="edge"/>
          <c:x val="0.38355822816668472"/>
          <c:y val="0.13157894736842105"/>
          <c:w val="0.30128537015064899"/>
          <c:h val="7.9604616730600986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19870A-E427-4A6C-85CD-28839724BDA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631F5EE-E789-4094-BFC7-86A2DB6462A8}">
      <dgm:prSet phldrT="[Text]"/>
      <dgm:spPr/>
      <dgm:t>
        <a:bodyPr/>
        <a:lstStyle/>
        <a:p>
          <a:r>
            <a:rPr lang="en-US" dirty="0" smtClean="0"/>
            <a:t>Court A	</a:t>
          </a:r>
          <a:endParaRPr lang="en-US" dirty="0"/>
        </a:p>
      </dgm:t>
    </dgm:pt>
    <dgm:pt modelId="{D929173F-1564-4B04-9449-2FED30E128B8}" type="parTrans" cxnId="{6E1E00C6-450F-44EE-80D3-6615B6170CA6}">
      <dgm:prSet/>
      <dgm:spPr/>
      <dgm:t>
        <a:bodyPr/>
        <a:lstStyle/>
        <a:p>
          <a:endParaRPr lang="en-US"/>
        </a:p>
      </dgm:t>
    </dgm:pt>
    <dgm:pt modelId="{1A4DF2E5-2057-48A1-A54B-E2A499144B61}" type="sibTrans" cxnId="{6E1E00C6-450F-44EE-80D3-6615B6170CA6}">
      <dgm:prSet/>
      <dgm:spPr/>
      <dgm:t>
        <a:bodyPr/>
        <a:lstStyle/>
        <a:p>
          <a:endParaRPr lang="en-US"/>
        </a:p>
      </dgm:t>
    </dgm:pt>
    <dgm:pt modelId="{E6DAB772-4293-47B1-896A-7D8134D366C5}">
      <dgm:prSet phldrT="[Text]"/>
      <dgm:spPr/>
      <dgm:t>
        <a:bodyPr/>
        <a:lstStyle/>
        <a:p>
          <a:r>
            <a:rPr lang="en-US" dirty="0" smtClean="0"/>
            <a:t>Weekend first appearance sessions</a:t>
          </a:r>
          <a:endParaRPr lang="en-US" dirty="0"/>
        </a:p>
      </dgm:t>
    </dgm:pt>
    <dgm:pt modelId="{03CF2A7B-6C33-4754-8195-ADDB7777DC63}" type="parTrans" cxnId="{2DF563E7-6A9A-4B48-84DF-4F0242D2D0AF}">
      <dgm:prSet/>
      <dgm:spPr/>
      <dgm:t>
        <a:bodyPr/>
        <a:lstStyle/>
        <a:p>
          <a:endParaRPr lang="en-US"/>
        </a:p>
      </dgm:t>
    </dgm:pt>
    <dgm:pt modelId="{F6B608CE-89FF-4371-A242-DC8B835815A3}" type="sibTrans" cxnId="{2DF563E7-6A9A-4B48-84DF-4F0242D2D0AF}">
      <dgm:prSet/>
      <dgm:spPr/>
      <dgm:t>
        <a:bodyPr/>
        <a:lstStyle/>
        <a:p>
          <a:endParaRPr lang="en-US"/>
        </a:p>
      </dgm:t>
    </dgm:pt>
    <dgm:pt modelId="{5B5E6108-8104-4802-957D-0B5EB499BBC9}">
      <dgm:prSet phldrT="[Text]"/>
      <dgm:spPr/>
      <dgm:t>
        <a:bodyPr/>
        <a:lstStyle/>
        <a:p>
          <a:r>
            <a:rPr lang="en-US" dirty="0" smtClean="0"/>
            <a:t>City A + all but one town/village court</a:t>
          </a:r>
          <a:endParaRPr lang="en-US" dirty="0"/>
        </a:p>
      </dgm:t>
    </dgm:pt>
    <dgm:pt modelId="{8F982699-728E-4E38-9226-0DCF01B72A70}" type="parTrans" cxnId="{F0474328-FAA3-4A32-AF3E-747F1C7B1A3D}">
      <dgm:prSet/>
      <dgm:spPr/>
      <dgm:t>
        <a:bodyPr/>
        <a:lstStyle/>
        <a:p>
          <a:endParaRPr lang="en-US"/>
        </a:p>
      </dgm:t>
    </dgm:pt>
    <dgm:pt modelId="{04B2FB5F-24BC-4E91-AB10-ACBC05819CA5}" type="sibTrans" cxnId="{F0474328-FAA3-4A32-AF3E-747F1C7B1A3D}">
      <dgm:prSet/>
      <dgm:spPr/>
      <dgm:t>
        <a:bodyPr/>
        <a:lstStyle/>
        <a:p>
          <a:endParaRPr lang="en-US"/>
        </a:p>
      </dgm:t>
    </dgm:pt>
    <dgm:pt modelId="{7D7E40F3-C3EF-4728-9249-114ECF135A1B}">
      <dgm:prSet phldrT="[Text]"/>
      <dgm:spPr/>
      <dgm:t>
        <a:bodyPr/>
        <a:lstStyle/>
        <a:p>
          <a:r>
            <a:rPr lang="en-US" dirty="0" smtClean="0"/>
            <a:t>Court B</a:t>
          </a:r>
          <a:endParaRPr lang="en-US" dirty="0"/>
        </a:p>
      </dgm:t>
    </dgm:pt>
    <dgm:pt modelId="{61A2FE88-3814-48AB-9370-84D1EDD0AFD9}" type="parTrans" cxnId="{51323858-737F-43C7-82D8-5872078B13E5}">
      <dgm:prSet/>
      <dgm:spPr/>
      <dgm:t>
        <a:bodyPr/>
        <a:lstStyle/>
        <a:p>
          <a:endParaRPr lang="en-US"/>
        </a:p>
      </dgm:t>
    </dgm:pt>
    <dgm:pt modelId="{0F1BAFBA-A61D-4EFD-A5F4-CBC69F8A6D2F}" type="sibTrans" cxnId="{51323858-737F-43C7-82D8-5872078B13E5}">
      <dgm:prSet/>
      <dgm:spPr/>
      <dgm:t>
        <a:bodyPr/>
        <a:lstStyle/>
        <a:p>
          <a:endParaRPr lang="en-US"/>
        </a:p>
      </dgm:t>
    </dgm:pt>
    <dgm:pt modelId="{3722D8B3-38D5-4D40-BA34-907E3F53C499}">
      <dgm:prSet phldrT="[Text]"/>
      <dgm:spPr/>
      <dgm:t>
        <a:bodyPr/>
        <a:lstStyle/>
        <a:p>
          <a:r>
            <a:rPr lang="en-US" dirty="0" smtClean="0"/>
            <a:t>Weekend first appearance sessions</a:t>
          </a:r>
          <a:endParaRPr lang="en-US" dirty="0"/>
        </a:p>
      </dgm:t>
    </dgm:pt>
    <dgm:pt modelId="{996D5143-0F58-4959-AE29-E1D7819AC842}" type="parTrans" cxnId="{56EEE443-C10B-4F36-AF20-79D52532C2A7}">
      <dgm:prSet/>
      <dgm:spPr/>
      <dgm:t>
        <a:bodyPr/>
        <a:lstStyle/>
        <a:p>
          <a:endParaRPr lang="en-US"/>
        </a:p>
      </dgm:t>
    </dgm:pt>
    <dgm:pt modelId="{32E04592-8978-4DFF-A32B-408CC7FD48CB}" type="sibTrans" cxnId="{56EEE443-C10B-4F36-AF20-79D52532C2A7}">
      <dgm:prSet/>
      <dgm:spPr/>
      <dgm:t>
        <a:bodyPr/>
        <a:lstStyle/>
        <a:p>
          <a:endParaRPr lang="en-US"/>
        </a:p>
      </dgm:t>
    </dgm:pt>
    <dgm:pt modelId="{BBE7F0CD-402D-4309-8C9A-99A82B786C1B}">
      <dgm:prSet phldrT="[Text]"/>
      <dgm:spPr/>
      <dgm:t>
        <a:bodyPr/>
        <a:lstStyle/>
        <a:p>
          <a:r>
            <a:rPr lang="en-US" dirty="0" smtClean="0"/>
            <a:t>City B + adjoining town court</a:t>
          </a:r>
          <a:endParaRPr lang="en-US" dirty="0"/>
        </a:p>
      </dgm:t>
    </dgm:pt>
    <dgm:pt modelId="{447777A5-6BB2-44B2-B0C6-9CA7C384AD3B}" type="parTrans" cxnId="{C0F08C14-4A6B-4D76-A5FC-03ACECBE8DB5}">
      <dgm:prSet/>
      <dgm:spPr/>
      <dgm:t>
        <a:bodyPr/>
        <a:lstStyle/>
        <a:p>
          <a:endParaRPr lang="en-US"/>
        </a:p>
      </dgm:t>
    </dgm:pt>
    <dgm:pt modelId="{53A72476-1013-4600-90DA-6275ADF4A89A}" type="sibTrans" cxnId="{C0F08C14-4A6B-4D76-A5FC-03ACECBE8DB5}">
      <dgm:prSet/>
      <dgm:spPr/>
      <dgm:t>
        <a:bodyPr/>
        <a:lstStyle/>
        <a:p>
          <a:endParaRPr lang="en-US"/>
        </a:p>
      </dgm:t>
    </dgm:pt>
    <dgm:pt modelId="{19A89125-7D81-484B-B2C5-9BC294B9E88A}" type="pres">
      <dgm:prSet presAssocID="{0819870A-E427-4A6C-85CD-28839724BDA5}" presName="Name0" presStyleCnt="0">
        <dgm:presLayoutVars>
          <dgm:dir/>
          <dgm:animLvl val="lvl"/>
          <dgm:resizeHandles val="exact"/>
        </dgm:presLayoutVars>
      </dgm:prSet>
      <dgm:spPr/>
      <dgm:t>
        <a:bodyPr/>
        <a:lstStyle/>
        <a:p>
          <a:endParaRPr lang="en-US"/>
        </a:p>
      </dgm:t>
    </dgm:pt>
    <dgm:pt modelId="{E03C5FEE-233A-4E92-91C3-14E4A0CE3F67}" type="pres">
      <dgm:prSet presAssocID="{B631F5EE-E789-4094-BFC7-86A2DB6462A8}" presName="linNode" presStyleCnt="0"/>
      <dgm:spPr/>
    </dgm:pt>
    <dgm:pt modelId="{A6B16F7F-3E5D-4FE5-8379-3E98B66256AE}" type="pres">
      <dgm:prSet presAssocID="{B631F5EE-E789-4094-BFC7-86A2DB6462A8}" presName="parentText" presStyleLbl="node1" presStyleIdx="0" presStyleCnt="2">
        <dgm:presLayoutVars>
          <dgm:chMax val="1"/>
          <dgm:bulletEnabled val="1"/>
        </dgm:presLayoutVars>
      </dgm:prSet>
      <dgm:spPr/>
      <dgm:t>
        <a:bodyPr/>
        <a:lstStyle/>
        <a:p>
          <a:endParaRPr lang="en-US"/>
        </a:p>
      </dgm:t>
    </dgm:pt>
    <dgm:pt modelId="{8B77E42F-7297-42FA-AFB3-4029181533E4}" type="pres">
      <dgm:prSet presAssocID="{B631F5EE-E789-4094-BFC7-86A2DB6462A8}" presName="descendantText" presStyleLbl="alignAccFollowNode1" presStyleIdx="0" presStyleCnt="2" custScaleX="137416">
        <dgm:presLayoutVars>
          <dgm:bulletEnabled val="1"/>
        </dgm:presLayoutVars>
      </dgm:prSet>
      <dgm:spPr/>
      <dgm:t>
        <a:bodyPr/>
        <a:lstStyle/>
        <a:p>
          <a:endParaRPr lang="en-US"/>
        </a:p>
      </dgm:t>
    </dgm:pt>
    <dgm:pt modelId="{259FAB6A-6B26-41E9-BAD4-C8E5DAED1B9F}" type="pres">
      <dgm:prSet presAssocID="{1A4DF2E5-2057-48A1-A54B-E2A499144B61}" presName="sp" presStyleCnt="0"/>
      <dgm:spPr/>
    </dgm:pt>
    <dgm:pt modelId="{4E948E60-ED31-49BB-8537-D2B3162B4DAF}" type="pres">
      <dgm:prSet presAssocID="{7D7E40F3-C3EF-4728-9249-114ECF135A1B}" presName="linNode" presStyleCnt="0"/>
      <dgm:spPr/>
    </dgm:pt>
    <dgm:pt modelId="{514F8CF1-DCBD-4F99-AD1A-AAB93B18978B}" type="pres">
      <dgm:prSet presAssocID="{7D7E40F3-C3EF-4728-9249-114ECF135A1B}" presName="parentText" presStyleLbl="node1" presStyleIdx="1" presStyleCnt="2" custScaleX="371149">
        <dgm:presLayoutVars>
          <dgm:chMax val="1"/>
          <dgm:bulletEnabled val="1"/>
        </dgm:presLayoutVars>
      </dgm:prSet>
      <dgm:spPr/>
      <dgm:t>
        <a:bodyPr/>
        <a:lstStyle/>
        <a:p>
          <a:endParaRPr lang="en-US"/>
        </a:p>
      </dgm:t>
    </dgm:pt>
    <dgm:pt modelId="{645454EF-C976-4E7F-BD15-6C526B4F9416}" type="pres">
      <dgm:prSet presAssocID="{7D7E40F3-C3EF-4728-9249-114ECF135A1B}" presName="descendantText" presStyleLbl="alignAccFollowNode1" presStyleIdx="1" presStyleCnt="2" custScaleX="510993" custScaleY="98934">
        <dgm:presLayoutVars>
          <dgm:bulletEnabled val="1"/>
        </dgm:presLayoutVars>
      </dgm:prSet>
      <dgm:spPr/>
      <dgm:t>
        <a:bodyPr/>
        <a:lstStyle/>
        <a:p>
          <a:endParaRPr lang="en-US"/>
        </a:p>
      </dgm:t>
    </dgm:pt>
  </dgm:ptLst>
  <dgm:cxnLst>
    <dgm:cxn modelId="{51323858-737F-43C7-82D8-5872078B13E5}" srcId="{0819870A-E427-4A6C-85CD-28839724BDA5}" destId="{7D7E40F3-C3EF-4728-9249-114ECF135A1B}" srcOrd="1" destOrd="0" parTransId="{61A2FE88-3814-48AB-9370-84D1EDD0AFD9}" sibTransId="{0F1BAFBA-A61D-4EFD-A5F4-CBC69F8A6D2F}"/>
    <dgm:cxn modelId="{56EEE443-C10B-4F36-AF20-79D52532C2A7}" srcId="{7D7E40F3-C3EF-4728-9249-114ECF135A1B}" destId="{3722D8B3-38D5-4D40-BA34-907E3F53C499}" srcOrd="0" destOrd="0" parTransId="{996D5143-0F58-4959-AE29-E1D7819AC842}" sibTransId="{32E04592-8978-4DFF-A32B-408CC7FD48CB}"/>
    <dgm:cxn modelId="{2DF563E7-6A9A-4B48-84DF-4F0242D2D0AF}" srcId="{B631F5EE-E789-4094-BFC7-86A2DB6462A8}" destId="{E6DAB772-4293-47B1-896A-7D8134D366C5}" srcOrd="0" destOrd="0" parTransId="{03CF2A7B-6C33-4754-8195-ADDB7777DC63}" sibTransId="{F6B608CE-89FF-4371-A242-DC8B835815A3}"/>
    <dgm:cxn modelId="{0A5545E7-BB1D-4E35-BCBA-92E6D235D1EE}" type="presOf" srcId="{B631F5EE-E789-4094-BFC7-86A2DB6462A8}" destId="{A6B16F7F-3E5D-4FE5-8379-3E98B66256AE}" srcOrd="0" destOrd="0" presId="urn:microsoft.com/office/officeart/2005/8/layout/vList5"/>
    <dgm:cxn modelId="{28FA0EDA-7869-4FE9-8E93-DE27C0C0C3A9}" type="presOf" srcId="{BBE7F0CD-402D-4309-8C9A-99A82B786C1B}" destId="{645454EF-C976-4E7F-BD15-6C526B4F9416}" srcOrd="0" destOrd="1" presId="urn:microsoft.com/office/officeart/2005/8/layout/vList5"/>
    <dgm:cxn modelId="{FD3A1D39-B501-4949-9861-E8E637A009C7}" type="presOf" srcId="{5B5E6108-8104-4802-957D-0B5EB499BBC9}" destId="{8B77E42F-7297-42FA-AFB3-4029181533E4}" srcOrd="0" destOrd="1" presId="urn:microsoft.com/office/officeart/2005/8/layout/vList5"/>
    <dgm:cxn modelId="{2EC5834A-CF83-4E9A-802F-B758A117295B}" type="presOf" srcId="{E6DAB772-4293-47B1-896A-7D8134D366C5}" destId="{8B77E42F-7297-42FA-AFB3-4029181533E4}" srcOrd="0" destOrd="0" presId="urn:microsoft.com/office/officeart/2005/8/layout/vList5"/>
    <dgm:cxn modelId="{C0F08C14-4A6B-4D76-A5FC-03ACECBE8DB5}" srcId="{7D7E40F3-C3EF-4728-9249-114ECF135A1B}" destId="{BBE7F0CD-402D-4309-8C9A-99A82B786C1B}" srcOrd="1" destOrd="0" parTransId="{447777A5-6BB2-44B2-B0C6-9CA7C384AD3B}" sibTransId="{53A72476-1013-4600-90DA-6275ADF4A89A}"/>
    <dgm:cxn modelId="{76BE1149-8744-4EE6-BEC5-16C2D9F29A92}" type="presOf" srcId="{0819870A-E427-4A6C-85CD-28839724BDA5}" destId="{19A89125-7D81-484B-B2C5-9BC294B9E88A}" srcOrd="0" destOrd="0" presId="urn:microsoft.com/office/officeart/2005/8/layout/vList5"/>
    <dgm:cxn modelId="{F0474328-FAA3-4A32-AF3E-747F1C7B1A3D}" srcId="{B631F5EE-E789-4094-BFC7-86A2DB6462A8}" destId="{5B5E6108-8104-4802-957D-0B5EB499BBC9}" srcOrd="1" destOrd="0" parTransId="{8F982699-728E-4E38-9226-0DCF01B72A70}" sibTransId="{04B2FB5F-24BC-4E91-AB10-ACBC05819CA5}"/>
    <dgm:cxn modelId="{E8D66CB2-C57C-4B0D-A402-3752C3A98DF4}" type="presOf" srcId="{7D7E40F3-C3EF-4728-9249-114ECF135A1B}" destId="{514F8CF1-DCBD-4F99-AD1A-AAB93B18978B}" srcOrd="0" destOrd="0" presId="urn:microsoft.com/office/officeart/2005/8/layout/vList5"/>
    <dgm:cxn modelId="{6E1E00C6-450F-44EE-80D3-6615B6170CA6}" srcId="{0819870A-E427-4A6C-85CD-28839724BDA5}" destId="{B631F5EE-E789-4094-BFC7-86A2DB6462A8}" srcOrd="0" destOrd="0" parTransId="{D929173F-1564-4B04-9449-2FED30E128B8}" sibTransId="{1A4DF2E5-2057-48A1-A54B-E2A499144B61}"/>
    <dgm:cxn modelId="{6A297437-F3F4-4B07-82B7-FFAAD0C56B74}" type="presOf" srcId="{3722D8B3-38D5-4D40-BA34-907E3F53C499}" destId="{645454EF-C976-4E7F-BD15-6C526B4F9416}" srcOrd="0" destOrd="0" presId="urn:microsoft.com/office/officeart/2005/8/layout/vList5"/>
    <dgm:cxn modelId="{D0872188-0AB1-4B98-8804-5D9CC26CD106}" type="presParOf" srcId="{19A89125-7D81-484B-B2C5-9BC294B9E88A}" destId="{E03C5FEE-233A-4E92-91C3-14E4A0CE3F67}" srcOrd="0" destOrd="0" presId="urn:microsoft.com/office/officeart/2005/8/layout/vList5"/>
    <dgm:cxn modelId="{D2E0E8E0-D129-4048-A316-8A372FB4B2C6}" type="presParOf" srcId="{E03C5FEE-233A-4E92-91C3-14E4A0CE3F67}" destId="{A6B16F7F-3E5D-4FE5-8379-3E98B66256AE}" srcOrd="0" destOrd="0" presId="urn:microsoft.com/office/officeart/2005/8/layout/vList5"/>
    <dgm:cxn modelId="{B5AE0708-AD2D-4891-957D-D7213152EF88}" type="presParOf" srcId="{E03C5FEE-233A-4E92-91C3-14E4A0CE3F67}" destId="{8B77E42F-7297-42FA-AFB3-4029181533E4}" srcOrd="1" destOrd="0" presId="urn:microsoft.com/office/officeart/2005/8/layout/vList5"/>
    <dgm:cxn modelId="{30C03999-B4B1-46A0-8F74-43C6988DC322}" type="presParOf" srcId="{19A89125-7D81-484B-B2C5-9BC294B9E88A}" destId="{259FAB6A-6B26-41E9-BAD4-C8E5DAED1B9F}" srcOrd="1" destOrd="0" presId="urn:microsoft.com/office/officeart/2005/8/layout/vList5"/>
    <dgm:cxn modelId="{3A1F7E6A-3DA7-4213-AE85-E889544A7323}" type="presParOf" srcId="{19A89125-7D81-484B-B2C5-9BC294B9E88A}" destId="{4E948E60-ED31-49BB-8537-D2B3162B4DAF}" srcOrd="2" destOrd="0" presId="urn:microsoft.com/office/officeart/2005/8/layout/vList5"/>
    <dgm:cxn modelId="{172FE19D-664B-46EF-B62B-CCFC1E15E9B7}" type="presParOf" srcId="{4E948E60-ED31-49BB-8537-D2B3162B4DAF}" destId="{514F8CF1-DCBD-4F99-AD1A-AAB93B18978B}" srcOrd="0" destOrd="0" presId="urn:microsoft.com/office/officeart/2005/8/layout/vList5"/>
    <dgm:cxn modelId="{071A3CC7-D8D8-470E-B8DD-DE5081A2E3E0}" type="presParOf" srcId="{4E948E60-ED31-49BB-8537-D2B3162B4DAF}" destId="{645454EF-C976-4E7F-BD15-6C526B4F9416}"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19870A-E427-4A6C-85CD-28839724BDA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631F5EE-E789-4094-BFC7-86A2DB6462A8}">
      <dgm:prSet phldrT="[Text]"/>
      <dgm:spPr/>
      <dgm:t>
        <a:bodyPr/>
        <a:lstStyle/>
        <a:p>
          <a:r>
            <a:rPr lang="en-US" dirty="0" smtClean="0"/>
            <a:t>Court A	</a:t>
          </a:r>
          <a:endParaRPr lang="en-US" dirty="0"/>
        </a:p>
      </dgm:t>
    </dgm:pt>
    <dgm:pt modelId="{D929173F-1564-4B04-9449-2FED30E128B8}" type="parTrans" cxnId="{6E1E00C6-450F-44EE-80D3-6615B6170CA6}">
      <dgm:prSet/>
      <dgm:spPr/>
      <dgm:t>
        <a:bodyPr/>
        <a:lstStyle/>
        <a:p>
          <a:endParaRPr lang="en-US"/>
        </a:p>
      </dgm:t>
    </dgm:pt>
    <dgm:pt modelId="{1A4DF2E5-2057-48A1-A54B-E2A499144B61}" type="sibTrans" cxnId="{6E1E00C6-450F-44EE-80D3-6615B6170CA6}">
      <dgm:prSet/>
      <dgm:spPr/>
      <dgm:t>
        <a:bodyPr/>
        <a:lstStyle/>
        <a:p>
          <a:endParaRPr lang="en-US"/>
        </a:p>
      </dgm:t>
    </dgm:pt>
    <dgm:pt modelId="{E6DAB772-4293-47B1-896A-7D8134D366C5}">
      <dgm:prSet phldrT="[Text]"/>
      <dgm:spPr/>
      <dgm:t>
        <a:bodyPr/>
        <a:lstStyle/>
        <a:p>
          <a:r>
            <a:rPr lang="en-US" dirty="0" smtClean="0"/>
            <a:t>Weekend first appearance sessions</a:t>
          </a:r>
          <a:endParaRPr lang="en-US" dirty="0"/>
        </a:p>
      </dgm:t>
    </dgm:pt>
    <dgm:pt modelId="{03CF2A7B-6C33-4754-8195-ADDB7777DC63}" type="parTrans" cxnId="{2DF563E7-6A9A-4B48-84DF-4F0242D2D0AF}">
      <dgm:prSet/>
      <dgm:spPr/>
      <dgm:t>
        <a:bodyPr/>
        <a:lstStyle/>
        <a:p>
          <a:endParaRPr lang="en-US"/>
        </a:p>
      </dgm:t>
    </dgm:pt>
    <dgm:pt modelId="{F6B608CE-89FF-4371-A242-DC8B835815A3}" type="sibTrans" cxnId="{2DF563E7-6A9A-4B48-84DF-4F0242D2D0AF}">
      <dgm:prSet/>
      <dgm:spPr/>
      <dgm:t>
        <a:bodyPr/>
        <a:lstStyle/>
        <a:p>
          <a:endParaRPr lang="en-US"/>
        </a:p>
      </dgm:t>
    </dgm:pt>
    <dgm:pt modelId="{5B5E6108-8104-4802-957D-0B5EB499BBC9}">
      <dgm:prSet phldrT="[Text]"/>
      <dgm:spPr/>
      <dgm:t>
        <a:bodyPr/>
        <a:lstStyle/>
        <a:p>
          <a:r>
            <a:rPr lang="en-US" dirty="0" smtClean="0"/>
            <a:t>City A + all but one town/village court</a:t>
          </a:r>
          <a:endParaRPr lang="en-US" dirty="0"/>
        </a:p>
      </dgm:t>
    </dgm:pt>
    <dgm:pt modelId="{8F982699-728E-4E38-9226-0DCF01B72A70}" type="parTrans" cxnId="{F0474328-FAA3-4A32-AF3E-747F1C7B1A3D}">
      <dgm:prSet/>
      <dgm:spPr/>
      <dgm:t>
        <a:bodyPr/>
        <a:lstStyle/>
        <a:p>
          <a:endParaRPr lang="en-US"/>
        </a:p>
      </dgm:t>
    </dgm:pt>
    <dgm:pt modelId="{04B2FB5F-24BC-4E91-AB10-ACBC05819CA5}" type="sibTrans" cxnId="{F0474328-FAA3-4A32-AF3E-747F1C7B1A3D}">
      <dgm:prSet/>
      <dgm:spPr/>
      <dgm:t>
        <a:bodyPr/>
        <a:lstStyle/>
        <a:p>
          <a:endParaRPr lang="en-US"/>
        </a:p>
      </dgm:t>
    </dgm:pt>
    <dgm:pt modelId="{19A89125-7D81-484B-B2C5-9BC294B9E88A}" type="pres">
      <dgm:prSet presAssocID="{0819870A-E427-4A6C-85CD-28839724BDA5}" presName="Name0" presStyleCnt="0">
        <dgm:presLayoutVars>
          <dgm:dir/>
          <dgm:animLvl val="lvl"/>
          <dgm:resizeHandles val="exact"/>
        </dgm:presLayoutVars>
      </dgm:prSet>
      <dgm:spPr/>
      <dgm:t>
        <a:bodyPr/>
        <a:lstStyle/>
        <a:p>
          <a:endParaRPr lang="en-US"/>
        </a:p>
      </dgm:t>
    </dgm:pt>
    <dgm:pt modelId="{E03C5FEE-233A-4E92-91C3-14E4A0CE3F67}" type="pres">
      <dgm:prSet presAssocID="{B631F5EE-E789-4094-BFC7-86A2DB6462A8}" presName="linNode" presStyleCnt="0"/>
      <dgm:spPr/>
    </dgm:pt>
    <dgm:pt modelId="{A6B16F7F-3E5D-4FE5-8379-3E98B66256AE}" type="pres">
      <dgm:prSet presAssocID="{B631F5EE-E789-4094-BFC7-86A2DB6462A8}" presName="parentText" presStyleLbl="node1" presStyleIdx="0" presStyleCnt="1">
        <dgm:presLayoutVars>
          <dgm:chMax val="1"/>
          <dgm:bulletEnabled val="1"/>
        </dgm:presLayoutVars>
      </dgm:prSet>
      <dgm:spPr/>
      <dgm:t>
        <a:bodyPr/>
        <a:lstStyle/>
        <a:p>
          <a:endParaRPr lang="en-US"/>
        </a:p>
      </dgm:t>
    </dgm:pt>
    <dgm:pt modelId="{8B77E42F-7297-42FA-AFB3-4029181533E4}" type="pres">
      <dgm:prSet presAssocID="{B631F5EE-E789-4094-BFC7-86A2DB6462A8}" presName="descendantText" presStyleLbl="alignAccFollowNode1" presStyleIdx="0" presStyleCnt="1" custScaleX="137416">
        <dgm:presLayoutVars>
          <dgm:bulletEnabled val="1"/>
        </dgm:presLayoutVars>
      </dgm:prSet>
      <dgm:spPr/>
      <dgm:t>
        <a:bodyPr/>
        <a:lstStyle/>
        <a:p>
          <a:endParaRPr lang="en-US"/>
        </a:p>
      </dgm:t>
    </dgm:pt>
  </dgm:ptLst>
  <dgm:cxnLst>
    <dgm:cxn modelId="{C2C1040D-79B0-4C41-BCA9-7AAC417FE72D}" type="presOf" srcId="{E6DAB772-4293-47B1-896A-7D8134D366C5}" destId="{8B77E42F-7297-42FA-AFB3-4029181533E4}" srcOrd="0" destOrd="0" presId="urn:microsoft.com/office/officeart/2005/8/layout/vList5"/>
    <dgm:cxn modelId="{2DF563E7-6A9A-4B48-84DF-4F0242D2D0AF}" srcId="{B631F5EE-E789-4094-BFC7-86A2DB6462A8}" destId="{E6DAB772-4293-47B1-896A-7D8134D366C5}" srcOrd="0" destOrd="0" parTransId="{03CF2A7B-6C33-4754-8195-ADDB7777DC63}" sibTransId="{F6B608CE-89FF-4371-A242-DC8B835815A3}"/>
    <dgm:cxn modelId="{9F542ACE-B006-4912-9C43-44DC0F490E0E}" type="presOf" srcId="{5B5E6108-8104-4802-957D-0B5EB499BBC9}" destId="{8B77E42F-7297-42FA-AFB3-4029181533E4}" srcOrd="0" destOrd="1" presId="urn:microsoft.com/office/officeart/2005/8/layout/vList5"/>
    <dgm:cxn modelId="{881874A7-0FA6-41B3-8005-8EC2089F5410}" type="presOf" srcId="{0819870A-E427-4A6C-85CD-28839724BDA5}" destId="{19A89125-7D81-484B-B2C5-9BC294B9E88A}" srcOrd="0" destOrd="0" presId="urn:microsoft.com/office/officeart/2005/8/layout/vList5"/>
    <dgm:cxn modelId="{F0474328-FAA3-4A32-AF3E-747F1C7B1A3D}" srcId="{B631F5EE-E789-4094-BFC7-86A2DB6462A8}" destId="{5B5E6108-8104-4802-957D-0B5EB499BBC9}" srcOrd="1" destOrd="0" parTransId="{8F982699-728E-4E38-9226-0DCF01B72A70}" sibTransId="{04B2FB5F-24BC-4E91-AB10-ACBC05819CA5}"/>
    <dgm:cxn modelId="{6E1E00C6-450F-44EE-80D3-6615B6170CA6}" srcId="{0819870A-E427-4A6C-85CD-28839724BDA5}" destId="{B631F5EE-E789-4094-BFC7-86A2DB6462A8}" srcOrd="0" destOrd="0" parTransId="{D929173F-1564-4B04-9449-2FED30E128B8}" sibTransId="{1A4DF2E5-2057-48A1-A54B-E2A499144B61}"/>
    <dgm:cxn modelId="{66914BBC-5D07-47B7-8E11-698F6196A520}" type="presOf" srcId="{B631F5EE-E789-4094-BFC7-86A2DB6462A8}" destId="{A6B16F7F-3E5D-4FE5-8379-3E98B66256AE}" srcOrd="0" destOrd="0" presId="urn:microsoft.com/office/officeart/2005/8/layout/vList5"/>
    <dgm:cxn modelId="{5C4EC74F-1E20-4665-B2BF-4736CBB4A8A8}" type="presParOf" srcId="{19A89125-7D81-484B-B2C5-9BC294B9E88A}" destId="{E03C5FEE-233A-4E92-91C3-14E4A0CE3F67}" srcOrd="0" destOrd="0" presId="urn:microsoft.com/office/officeart/2005/8/layout/vList5"/>
    <dgm:cxn modelId="{BA91A0FC-BF02-4952-B558-F9BE03CA6A0A}" type="presParOf" srcId="{E03C5FEE-233A-4E92-91C3-14E4A0CE3F67}" destId="{A6B16F7F-3E5D-4FE5-8379-3E98B66256AE}" srcOrd="0" destOrd="0" presId="urn:microsoft.com/office/officeart/2005/8/layout/vList5"/>
    <dgm:cxn modelId="{0BBF3632-DE26-420A-A07D-4E6E96817FB0}" type="presParOf" srcId="{E03C5FEE-233A-4E92-91C3-14E4A0CE3F67}" destId="{8B77E42F-7297-42FA-AFB3-4029181533E4}"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2205E05-6378-4BF3-A416-DF29D1911B91}"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8A9D8385-188E-4D98-9F24-3EA2A7398543}">
      <dgm:prSet phldrT="[Text]"/>
      <dgm:spPr/>
      <dgm:t>
        <a:bodyPr/>
        <a:lstStyle/>
        <a:p>
          <a:r>
            <a:rPr lang="en-US" dirty="0" smtClean="0"/>
            <a:t>January 2012</a:t>
          </a:r>
          <a:endParaRPr lang="en-US" dirty="0"/>
        </a:p>
      </dgm:t>
    </dgm:pt>
    <dgm:pt modelId="{EAB29FF1-92A6-4DE6-93A4-A510D5804960}" type="parTrans" cxnId="{BF3B6164-A0CA-4748-8853-41FF34E59B46}">
      <dgm:prSet/>
      <dgm:spPr/>
      <dgm:t>
        <a:bodyPr/>
        <a:lstStyle/>
        <a:p>
          <a:endParaRPr lang="en-US"/>
        </a:p>
      </dgm:t>
    </dgm:pt>
    <dgm:pt modelId="{9EB56E94-A44B-4D42-897E-22241E66644D}" type="sibTrans" cxnId="{BF3B6164-A0CA-4748-8853-41FF34E59B46}">
      <dgm:prSet/>
      <dgm:spPr/>
      <dgm:t>
        <a:bodyPr/>
        <a:lstStyle/>
        <a:p>
          <a:endParaRPr lang="en-US"/>
        </a:p>
      </dgm:t>
    </dgm:pt>
    <dgm:pt modelId="{CAEAF743-0FC7-4D88-8FBD-DD04B8C8F5B0}">
      <dgm:prSet phldrT="[Text]"/>
      <dgm:spPr/>
      <dgm:t>
        <a:bodyPr/>
        <a:lstStyle/>
        <a:p>
          <a:r>
            <a:rPr lang="en-US" dirty="0" smtClean="0"/>
            <a:t>Court A begins holding off-hours first appearance sessions with Judge A</a:t>
          </a:r>
          <a:endParaRPr lang="en-US" dirty="0"/>
        </a:p>
      </dgm:t>
    </dgm:pt>
    <dgm:pt modelId="{888F4124-2778-463C-840D-DBF21665C571}" type="parTrans" cxnId="{1BB2B93A-4388-414B-A9B9-B69CEBACDA28}">
      <dgm:prSet/>
      <dgm:spPr/>
      <dgm:t>
        <a:bodyPr/>
        <a:lstStyle/>
        <a:p>
          <a:endParaRPr lang="en-US"/>
        </a:p>
      </dgm:t>
    </dgm:pt>
    <dgm:pt modelId="{F4C189A7-9908-4173-A63E-08A2B87C6227}" type="sibTrans" cxnId="{1BB2B93A-4388-414B-A9B9-B69CEBACDA28}">
      <dgm:prSet/>
      <dgm:spPr/>
      <dgm:t>
        <a:bodyPr/>
        <a:lstStyle/>
        <a:p>
          <a:endParaRPr lang="en-US"/>
        </a:p>
      </dgm:t>
    </dgm:pt>
    <dgm:pt modelId="{02D2E56F-D59F-4F5C-9F4D-C8FC79CD0684}">
      <dgm:prSet phldrT="[Text]"/>
      <dgm:spPr/>
      <dgm:t>
        <a:bodyPr/>
        <a:lstStyle/>
        <a:p>
          <a:r>
            <a:rPr lang="en-US" dirty="0" smtClean="0"/>
            <a:t>August 2012</a:t>
          </a:r>
          <a:endParaRPr lang="en-US" dirty="0"/>
        </a:p>
      </dgm:t>
    </dgm:pt>
    <dgm:pt modelId="{52AD6D63-4F3E-4C00-AB22-72BE7609308D}" type="parTrans" cxnId="{5C40094F-4B0C-4B24-81BF-03A243562891}">
      <dgm:prSet/>
      <dgm:spPr/>
      <dgm:t>
        <a:bodyPr/>
        <a:lstStyle/>
        <a:p>
          <a:endParaRPr lang="en-US"/>
        </a:p>
      </dgm:t>
    </dgm:pt>
    <dgm:pt modelId="{B778C6C5-B8C4-4F14-BB7C-4DD8AF0AE146}" type="sibTrans" cxnId="{5C40094F-4B0C-4B24-81BF-03A243562891}">
      <dgm:prSet/>
      <dgm:spPr/>
      <dgm:t>
        <a:bodyPr/>
        <a:lstStyle/>
        <a:p>
          <a:endParaRPr lang="en-US"/>
        </a:p>
      </dgm:t>
    </dgm:pt>
    <dgm:pt modelId="{3CAE88D5-2B99-461F-96F3-EF5DD00525A0}">
      <dgm:prSet phldrT="[Text]"/>
      <dgm:spPr/>
      <dgm:t>
        <a:bodyPr/>
        <a:lstStyle/>
        <a:p>
          <a:r>
            <a:rPr lang="en-US" dirty="0" smtClean="0"/>
            <a:t>Public Defender’s Office begins staffing all off-hours sessions in Court A</a:t>
          </a:r>
          <a:endParaRPr lang="en-US" dirty="0"/>
        </a:p>
      </dgm:t>
    </dgm:pt>
    <dgm:pt modelId="{78FD3ECF-721B-444A-807B-2BC576A99B30}" type="parTrans" cxnId="{A7D3F544-73A1-4797-8297-40659FC53C64}">
      <dgm:prSet/>
      <dgm:spPr/>
      <dgm:t>
        <a:bodyPr/>
        <a:lstStyle/>
        <a:p>
          <a:endParaRPr lang="en-US"/>
        </a:p>
      </dgm:t>
    </dgm:pt>
    <dgm:pt modelId="{0C6DD5B8-B324-48BE-AEBE-B2B63E9E3DE6}" type="sibTrans" cxnId="{A7D3F544-73A1-4797-8297-40659FC53C64}">
      <dgm:prSet/>
      <dgm:spPr/>
      <dgm:t>
        <a:bodyPr/>
        <a:lstStyle/>
        <a:p>
          <a:endParaRPr lang="en-US"/>
        </a:p>
      </dgm:t>
    </dgm:pt>
    <dgm:pt modelId="{812AAF21-BA7F-40BB-B569-EED8555FCD16}" type="pres">
      <dgm:prSet presAssocID="{42205E05-6378-4BF3-A416-DF29D1911B91}" presName="Name0" presStyleCnt="0">
        <dgm:presLayoutVars>
          <dgm:dir/>
          <dgm:animLvl val="lvl"/>
          <dgm:resizeHandles val="exact"/>
        </dgm:presLayoutVars>
      </dgm:prSet>
      <dgm:spPr/>
      <dgm:t>
        <a:bodyPr/>
        <a:lstStyle/>
        <a:p>
          <a:endParaRPr lang="en-US"/>
        </a:p>
      </dgm:t>
    </dgm:pt>
    <dgm:pt modelId="{DFFCAE32-97D4-4262-9907-9A5C2A346FE4}" type="pres">
      <dgm:prSet presAssocID="{02D2E56F-D59F-4F5C-9F4D-C8FC79CD0684}" presName="boxAndChildren" presStyleCnt="0"/>
      <dgm:spPr/>
    </dgm:pt>
    <dgm:pt modelId="{F785A6F0-A000-4511-9C49-6D53F2A22134}" type="pres">
      <dgm:prSet presAssocID="{02D2E56F-D59F-4F5C-9F4D-C8FC79CD0684}" presName="parentTextBox" presStyleLbl="node1" presStyleIdx="0" presStyleCnt="2"/>
      <dgm:spPr/>
      <dgm:t>
        <a:bodyPr/>
        <a:lstStyle/>
        <a:p>
          <a:endParaRPr lang="en-US"/>
        </a:p>
      </dgm:t>
    </dgm:pt>
    <dgm:pt modelId="{1E9AC5F6-2F69-49F6-880C-F78EB34B97A2}" type="pres">
      <dgm:prSet presAssocID="{02D2E56F-D59F-4F5C-9F4D-C8FC79CD0684}" presName="entireBox" presStyleLbl="node1" presStyleIdx="0" presStyleCnt="2"/>
      <dgm:spPr/>
      <dgm:t>
        <a:bodyPr/>
        <a:lstStyle/>
        <a:p>
          <a:endParaRPr lang="en-US"/>
        </a:p>
      </dgm:t>
    </dgm:pt>
    <dgm:pt modelId="{5D40EF6A-1485-4DB3-B253-9F8150982DB8}" type="pres">
      <dgm:prSet presAssocID="{02D2E56F-D59F-4F5C-9F4D-C8FC79CD0684}" presName="descendantBox" presStyleCnt="0"/>
      <dgm:spPr/>
    </dgm:pt>
    <dgm:pt modelId="{718F92B8-DDFF-423C-8750-F61CFCD5FAEE}" type="pres">
      <dgm:prSet presAssocID="{3CAE88D5-2B99-461F-96F3-EF5DD00525A0}" presName="childTextBox" presStyleLbl="fgAccFollowNode1" presStyleIdx="0" presStyleCnt="2">
        <dgm:presLayoutVars>
          <dgm:bulletEnabled val="1"/>
        </dgm:presLayoutVars>
      </dgm:prSet>
      <dgm:spPr/>
      <dgm:t>
        <a:bodyPr/>
        <a:lstStyle/>
        <a:p>
          <a:endParaRPr lang="en-US"/>
        </a:p>
      </dgm:t>
    </dgm:pt>
    <dgm:pt modelId="{CAD6F4E2-21CD-44E1-9C10-88ECFAC49D99}" type="pres">
      <dgm:prSet presAssocID="{9EB56E94-A44B-4D42-897E-22241E66644D}" presName="sp" presStyleCnt="0"/>
      <dgm:spPr/>
    </dgm:pt>
    <dgm:pt modelId="{2152DDE7-115C-4167-AB8B-E48807B222A5}" type="pres">
      <dgm:prSet presAssocID="{8A9D8385-188E-4D98-9F24-3EA2A7398543}" presName="arrowAndChildren" presStyleCnt="0"/>
      <dgm:spPr/>
    </dgm:pt>
    <dgm:pt modelId="{2D1BCBA1-A5E6-4AD8-9AC2-FD0957ABC3C9}" type="pres">
      <dgm:prSet presAssocID="{8A9D8385-188E-4D98-9F24-3EA2A7398543}" presName="parentTextArrow" presStyleLbl="node1" presStyleIdx="0" presStyleCnt="2"/>
      <dgm:spPr/>
      <dgm:t>
        <a:bodyPr/>
        <a:lstStyle/>
        <a:p>
          <a:endParaRPr lang="en-US"/>
        </a:p>
      </dgm:t>
    </dgm:pt>
    <dgm:pt modelId="{AFC889C6-DFE6-434C-829B-FE2596A21196}" type="pres">
      <dgm:prSet presAssocID="{8A9D8385-188E-4D98-9F24-3EA2A7398543}" presName="arrow" presStyleLbl="node1" presStyleIdx="1" presStyleCnt="2"/>
      <dgm:spPr/>
      <dgm:t>
        <a:bodyPr/>
        <a:lstStyle/>
        <a:p>
          <a:endParaRPr lang="en-US"/>
        </a:p>
      </dgm:t>
    </dgm:pt>
    <dgm:pt modelId="{F45C5CD2-D30D-4884-8CE9-968591B7F513}" type="pres">
      <dgm:prSet presAssocID="{8A9D8385-188E-4D98-9F24-3EA2A7398543}" presName="descendantArrow" presStyleCnt="0"/>
      <dgm:spPr/>
    </dgm:pt>
    <dgm:pt modelId="{B1BA165F-59E9-4CA2-9EB5-47042BF1284A}" type="pres">
      <dgm:prSet presAssocID="{CAEAF743-0FC7-4D88-8FBD-DD04B8C8F5B0}" presName="childTextArrow" presStyleLbl="fgAccFollowNode1" presStyleIdx="1" presStyleCnt="2">
        <dgm:presLayoutVars>
          <dgm:bulletEnabled val="1"/>
        </dgm:presLayoutVars>
      </dgm:prSet>
      <dgm:spPr/>
      <dgm:t>
        <a:bodyPr/>
        <a:lstStyle/>
        <a:p>
          <a:endParaRPr lang="en-US"/>
        </a:p>
      </dgm:t>
    </dgm:pt>
  </dgm:ptLst>
  <dgm:cxnLst>
    <dgm:cxn modelId="{BEF0708D-3012-410A-B914-0B62BD0FAEA1}" type="presOf" srcId="{02D2E56F-D59F-4F5C-9F4D-C8FC79CD0684}" destId="{1E9AC5F6-2F69-49F6-880C-F78EB34B97A2}" srcOrd="1" destOrd="0" presId="urn:microsoft.com/office/officeart/2005/8/layout/process4"/>
    <dgm:cxn modelId="{70B75E35-ADC4-4AF3-8109-CC728D4DCB22}" type="presOf" srcId="{42205E05-6378-4BF3-A416-DF29D1911B91}" destId="{812AAF21-BA7F-40BB-B569-EED8555FCD16}" srcOrd="0" destOrd="0" presId="urn:microsoft.com/office/officeart/2005/8/layout/process4"/>
    <dgm:cxn modelId="{B59A5339-0382-4D7C-BB2E-3347D34F4A9B}" type="presOf" srcId="{3CAE88D5-2B99-461F-96F3-EF5DD00525A0}" destId="{718F92B8-DDFF-423C-8750-F61CFCD5FAEE}" srcOrd="0" destOrd="0" presId="urn:microsoft.com/office/officeart/2005/8/layout/process4"/>
    <dgm:cxn modelId="{48E671BC-9B21-4B21-95CC-F00D59EE0BC4}" type="presOf" srcId="{8A9D8385-188E-4D98-9F24-3EA2A7398543}" destId="{AFC889C6-DFE6-434C-829B-FE2596A21196}" srcOrd="1" destOrd="0" presId="urn:microsoft.com/office/officeart/2005/8/layout/process4"/>
    <dgm:cxn modelId="{7F7A4D83-8F03-4F6B-A97B-AB25C0387541}" type="presOf" srcId="{8A9D8385-188E-4D98-9F24-3EA2A7398543}" destId="{2D1BCBA1-A5E6-4AD8-9AC2-FD0957ABC3C9}" srcOrd="0" destOrd="0" presId="urn:microsoft.com/office/officeart/2005/8/layout/process4"/>
    <dgm:cxn modelId="{5C40094F-4B0C-4B24-81BF-03A243562891}" srcId="{42205E05-6378-4BF3-A416-DF29D1911B91}" destId="{02D2E56F-D59F-4F5C-9F4D-C8FC79CD0684}" srcOrd="1" destOrd="0" parTransId="{52AD6D63-4F3E-4C00-AB22-72BE7609308D}" sibTransId="{B778C6C5-B8C4-4F14-BB7C-4DD8AF0AE146}"/>
    <dgm:cxn modelId="{1BB2B93A-4388-414B-A9B9-B69CEBACDA28}" srcId="{8A9D8385-188E-4D98-9F24-3EA2A7398543}" destId="{CAEAF743-0FC7-4D88-8FBD-DD04B8C8F5B0}" srcOrd="0" destOrd="0" parTransId="{888F4124-2778-463C-840D-DBF21665C571}" sibTransId="{F4C189A7-9908-4173-A63E-08A2B87C6227}"/>
    <dgm:cxn modelId="{C9F0C3EA-E363-4C78-8C8D-9A37646A203E}" type="presOf" srcId="{02D2E56F-D59F-4F5C-9F4D-C8FC79CD0684}" destId="{F785A6F0-A000-4511-9C49-6D53F2A22134}" srcOrd="0" destOrd="0" presId="urn:microsoft.com/office/officeart/2005/8/layout/process4"/>
    <dgm:cxn modelId="{FE671F71-6707-495E-BFDC-F1ABF93BE932}" type="presOf" srcId="{CAEAF743-0FC7-4D88-8FBD-DD04B8C8F5B0}" destId="{B1BA165F-59E9-4CA2-9EB5-47042BF1284A}" srcOrd="0" destOrd="0" presId="urn:microsoft.com/office/officeart/2005/8/layout/process4"/>
    <dgm:cxn modelId="{A7D3F544-73A1-4797-8297-40659FC53C64}" srcId="{02D2E56F-D59F-4F5C-9F4D-C8FC79CD0684}" destId="{3CAE88D5-2B99-461F-96F3-EF5DD00525A0}" srcOrd="0" destOrd="0" parTransId="{78FD3ECF-721B-444A-807B-2BC576A99B30}" sibTransId="{0C6DD5B8-B324-48BE-AEBE-B2B63E9E3DE6}"/>
    <dgm:cxn modelId="{BF3B6164-A0CA-4748-8853-41FF34E59B46}" srcId="{42205E05-6378-4BF3-A416-DF29D1911B91}" destId="{8A9D8385-188E-4D98-9F24-3EA2A7398543}" srcOrd="0" destOrd="0" parTransId="{EAB29FF1-92A6-4DE6-93A4-A510D5804960}" sibTransId="{9EB56E94-A44B-4D42-897E-22241E66644D}"/>
    <dgm:cxn modelId="{53AC350C-4D37-48BD-B1F2-6E1D52F8FDAD}" type="presParOf" srcId="{812AAF21-BA7F-40BB-B569-EED8555FCD16}" destId="{DFFCAE32-97D4-4262-9907-9A5C2A346FE4}" srcOrd="0" destOrd="0" presId="urn:microsoft.com/office/officeart/2005/8/layout/process4"/>
    <dgm:cxn modelId="{46DED6F0-C7CD-4268-B3F4-AC3689A9E23C}" type="presParOf" srcId="{DFFCAE32-97D4-4262-9907-9A5C2A346FE4}" destId="{F785A6F0-A000-4511-9C49-6D53F2A22134}" srcOrd="0" destOrd="0" presId="urn:microsoft.com/office/officeart/2005/8/layout/process4"/>
    <dgm:cxn modelId="{C3EFF62B-660E-4371-8DF8-4124A84A7DD5}" type="presParOf" srcId="{DFFCAE32-97D4-4262-9907-9A5C2A346FE4}" destId="{1E9AC5F6-2F69-49F6-880C-F78EB34B97A2}" srcOrd="1" destOrd="0" presId="urn:microsoft.com/office/officeart/2005/8/layout/process4"/>
    <dgm:cxn modelId="{512877A0-0843-42C4-9FAE-E56DE08893B6}" type="presParOf" srcId="{DFFCAE32-97D4-4262-9907-9A5C2A346FE4}" destId="{5D40EF6A-1485-4DB3-B253-9F8150982DB8}" srcOrd="2" destOrd="0" presId="urn:microsoft.com/office/officeart/2005/8/layout/process4"/>
    <dgm:cxn modelId="{066246C8-43AF-4177-928D-F63840EE75D8}" type="presParOf" srcId="{5D40EF6A-1485-4DB3-B253-9F8150982DB8}" destId="{718F92B8-DDFF-423C-8750-F61CFCD5FAEE}" srcOrd="0" destOrd="0" presId="urn:microsoft.com/office/officeart/2005/8/layout/process4"/>
    <dgm:cxn modelId="{CBF4CEC1-58BE-47FD-8A8E-5F220A355B9E}" type="presParOf" srcId="{812AAF21-BA7F-40BB-B569-EED8555FCD16}" destId="{CAD6F4E2-21CD-44E1-9C10-88ECFAC49D99}" srcOrd="1" destOrd="0" presId="urn:microsoft.com/office/officeart/2005/8/layout/process4"/>
    <dgm:cxn modelId="{50BB4543-60D8-4016-BC4D-F48BF8787AC0}" type="presParOf" srcId="{812AAF21-BA7F-40BB-B569-EED8555FCD16}" destId="{2152DDE7-115C-4167-AB8B-E48807B222A5}" srcOrd="2" destOrd="0" presId="urn:microsoft.com/office/officeart/2005/8/layout/process4"/>
    <dgm:cxn modelId="{78D08BE3-2AC6-406B-BC50-718D786D3591}" type="presParOf" srcId="{2152DDE7-115C-4167-AB8B-E48807B222A5}" destId="{2D1BCBA1-A5E6-4AD8-9AC2-FD0957ABC3C9}" srcOrd="0" destOrd="0" presId="urn:microsoft.com/office/officeart/2005/8/layout/process4"/>
    <dgm:cxn modelId="{50945EAA-5A74-43B0-9B3F-C7EE2DA5C412}" type="presParOf" srcId="{2152DDE7-115C-4167-AB8B-E48807B222A5}" destId="{AFC889C6-DFE6-434C-829B-FE2596A21196}" srcOrd="1" destOrd="0" presId="urn:microsoft.com/office/officeart/2005/8/layout/process4"/>
    <dgm:cxn modelId="{299B65F9-CF8B-45E8-800F-48FAA72C0BBA}" type="presParOf" srcId="{2152DDE7-115C-4167-AB8B-E48807B222A5}" destId="{F45C5CD2-D30D-4884-8CE9-968591B7F513}" srcOrd="2" destOrd="0" presId="urn:microsoft.com/office/officeart/2005/8/layout/process4"/>
    <dgm:cxn modelId="{F42C3B7A-0AB2-43FC-B6B0-9F05113181BF}" type="presParOf" srcId="{F45C5CD2-D30D-4884-8CE9-968591B7F513}" destId="{B1BA165F-59E9-4CA2-9EB5-47042BF1284A}"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D75E242-442F-43D6-BB10-75C7C75049AD}"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CCC9C330-C311-4B88-ADA5-34DBD43CD63C}">
      <dgm:prSet phldrT="[Text]"/>
      <dgm:spPr/>
      <dgm:t>
        <a:bodyPr/>
        <a:lstStyle/>
        <a:p>
          <a:r>
            <a:rPr lang="en-US" dirty="0" smtClean="0"/>
            <a:t>Counsel at First Appearance</a:t>
          </a:r>
          <a:endParaRPr lang="en-US" dirty="0"/>
        </a:p>
      </dgm:t>
    </dgm:pt>
    <dgm:pt modelId="{456CFFDF-D33A-4615-BCC5-E19780020925}" type="parTrans" cxnId="{CA77E1B0-FECC-4412-A0A7-EF1B0E69998C}">
      <dgm:prSet/>
      <dgm:spPr/>
      <dgm:t>
        <a:bodyPr/>
        <a:lstStyle/>
        <a:p>
          <a:endParaRPr lang="en-US"/>
        </a:p>
      </dgm:t>
    </dgm:pt>
    <dgm:pt modelId="{885CF21A-423B-4BC5-9097-BC079ED6D714}" type="sibTrans" cxnId="{CA77E1B0-FECC-4412-A0A7-EF1B0E69998C}">
      <dgm:prSet/>
      <dgm:spPr/>
      <dgm:t>
        <a:bodyPr/>
        <a:lstStyle/>
        <a:p>
          <a:endParaRPr lang="en-US"/>
        </a:p>
      </dgm:t>
    </dgm:pt>
    <dgm:pt modelId="{893F2FE6-8FBA-48FB-A2B5-19EC260B99B7}">
      <dgm:prSet phldrT="[Text]"/>
      <dgm:spPr/>
      <dgm:t>
        <a:bodyPr/>
        <a:lstStyle/>
        <a:p>
          <a:r>
            <a:rPr lang="en-US" dirty="0" smtClean="0"/>
            <a:t>More favorable first appearance outcomes</a:t>
          </a:r>
          <a:endParaRPr lang="en-US" dirty="0"/>
        </a:p>
      </dgm:t>
    </dgm:pt>
    <dgm:pt modelId="{27D7ABFF-9E81-4FD9-8A60-5A8451FBED69}" type="parTrans" cxnId="{0DC05DC7-6C54-4C5A-AB58-5FD34C61D1DD}">
      <dgm:prSet/>
      <dgm:spPr/>
      <dgm:t>
        <a:bodyPr/>
        <a:lstStyle/>
        <a:p>
          <a:endParaRPr lang="en-US"/>
        </a:p>
      </dgm:t>
    </dgm:pt>
    <dgm:pt modelId="{29494BB5-8E5B-42CC-983E-A53390209531}" type="sibTrans" cxnId="{0DC05DC7-6C54-4C5A-AB58-5FD34C61D1DD}">
      <dgm:prSet/>
      <dgm:spPr/>
      <dgm:t>
        <a:bodyPr/>
        <a:lstStyle/>
        <a:p>
          <a:endParaRPr lang="en-US"/>
        </a:p>
      </dgm:t>
    </dgm:pt>
    <dgm:pt modelId="{D943122A-DD07-444F-924E-A162FE342D8E}">
      <dgm:prSet phldrT="[Text]"/>
      <dgm:spPr/>
      <dgm:t>
        <a:bodyPr/>
        <a:lstStyle/>
        <a:p>
          <a:r>
            <a:rPr lang="en-US" dirty="0" smtClean="0"/>
            <a:t>Lower bail amounts</a:t>
          </a:r>
          <a:endParaRPr lang="en-US" dirty="0"/>
        </a:p>
      </dgm:t>
    </dgm:pt>
    <dgm:pt modelId="{4DF4FB21-BB01-46DC-B90D-D128BD4CF6FA}" type="parTrans" cxnId="{96BFDA0E-7EB4-43BD-9B3C-FDFAEBC0B626}">
      <dgm:prSet/>
      <dgm:spPr/>
      <dgm:t>
        <a:bodyPr/>
        <a:lstStyle/>
        <a:p>
          <a:endParaRPr lang="en-US"/>
        </a:p>
      </dgm:t>
    </dgm:pt>
    <dgm:pt modelId="{1B275263-D1F7-49A0-BECF-4876E0BFB5D3}" type="sibTrans" cxnId="{96BFDA0E-7EB4-43BD-9B3C-FDFAEBC0B626}">
      <dgm:prSet/>
      <dgm:spPr/>
      <dgm:t>
        <a:bodyPr/>
        <a:lstStyle/>
        <a:p>
          <a:endParaRPr lang="en-US"/>
        </a:p>
      </dgm:t>
    </dgm:pt>
    <dgm:pt modelId="{A486FA8F-D6FA-4FF7-9BD7-C096F239D19D}">
      <dgm:prSet phldrT="[Text]"/>
      <dgm:spPr/>
      <dgm:t>
        <a:bodyPr/>
        <a:lstStyle/>
        <a:p>
          <a:r>
            <a:rPr lang="en-US" dirty="0" smtClean="0"/>
            <a:t>Judge A</a:t>
          </a:r>
          <a:endParaRPr lang="en-US" dirty="0"/>
        </a:p>
      </dgm:t>
    </dgm:pt>
    <dgm:pt modelId="{B411C5FE-013D-49B1-8EE5-E7815B85F6F5}" type="parTrans" cxnId="{02CBC5F6-46B6-47B8-8B31-8294325A71F1}">
      <dgm:prSet/>
      <dgm:spPr/>
      <dgm:t>
        <a:bodyPr/>
        <a:lstStyle/>
        <a:p>
          <a:endParaRPr lang="en-US"/>
        </a:p>
      </dgm:t>
    </dgm:pt>
    <dgm:pt modelId="{AEA283B9-985A-4240-B324-2E51A134E2B5}" type="sibTrans" cxnId="{02CBC5F6-46B6-47B8-8B31-8294325A71F1}">
      <dgm:prSet/>
      <dgm:spPr/>
      <dgm:t>
        <a:bodyPr/>
        <a:lstStyle/>
        <a:p>
          <a:endParaRPr lang="en-US"/>
        </a:p>
      </dgm:t>
    </dgm:pt>
    <dgm:pt modelId="{981BE9B8-1595-4C39-8395-8B572744D511}">
      <dgm:prSet phldrT="[Text]"/>
      <dgm:spPr/>
      <dgm:t>
        <a:bodyPr/>
        <a:lstStyle/>
        <a:p>
          <a:r>
            <a:rPr lang="en-US" dirty="0" smtClean="0"/>
            <a:t>Higher bail amounts</a:t>
          </a:r>
          <a:endParaRPr lang="en-US" dirty="0"/>
        </a:p>
      </dgm:t>
    </dgm:pt>
    <dgm:pt modelId="{F937375F-1C2B-45DF-9E4F-B22BE1C4BAFF}" type="parTrans" cxnId="{BC145C2D-5509-4FAA-8C4D-78CFDECA3DDF}">
      <dgm:prSet/>
      <dgm:spPr/>
      <dgm:t>
        <a:bodyPr/>
        <a:lstStyle/>
        <a:p>
          <a:endParaRPr lang="en-US"/>
        </a:p>
      </dgm:t>
    </dgm:pt>
    <dgm:pt modelId="{C09BE15D-BA86-4418-A599-6089EA8838B2}" type="sibTrans" cxnId="{BC145C2D-5509-4FAA-8C4D-78CFDECA3DDF}">
      <dgm:prSet/>
      <dgm:spPr/>
      <dgm:t>
        <a:bodyPr/>
        <a:lstStyle/>
        <a:p>
          <a:endParaRPr lang="en-US"/>
        </a:p>
      </dgm:t>
    </dgm:pt>
    <dgm:pt modelId="{E151A367-BEF1-4D0D-84C7-10764D419149}">
      <dgm:prSet phldrT="[Text]"/>
      <dgm:spPr/>
      <dgm:t>
        <a:bodyPr/>
        <a:lstStyle/>
        <a:p>
          <a:r>
            <a:rPr lang="en-US" dirty="0" smtClean="0"/>
            <a:t>Fewer days spent in pretrial detention</a:t>
          </a:r>
          <a:endParaRPr lang="en-US" dirty="0"/>
        </a:p>
      </dgm:t>
    </dgm:pt>
    <dgm:pt modelId="{CB40883A-82E0-4095-B38A-49DBD0092011}" type="parTrans" cxnId="{FBB6987D-1FFD-4911-840B-80C61DAEC20D}">
      <dgm:prSet/>
      <dgm:spPr/>
      <dgm:t>
        <a:bodyPr/>
        <a:lstStyle/>
        <a:p>
          <a:endParaRPr lang="en-US"/>
        </a:p>
      </dgm:t>
    </dgm:pt>
    <dgm:pt modelId="{F6146E20-51AC-4DA0-8251-E409F98BC1F8}" type="sibTrans" cxnId="{FBB6987D-1FFD-4911-840B-80C61DAEC20D}">
      <dgm:prSet/>
      <dgm:spPr/>
      <dgm:t>
        <a:bodyPr/>
        <a:lstStyle/>
        <a:p>
          <a:endParaRPr lang="en-US"/>
        </a:p>
      </dgm:t>
    </dgm:pt>
    <dgm:pt modelId="{A19F85DC-762D-4A48-80CB-7D4B51C61CDB}">
      <dgm:prSet phldrT="[Text]"/>
      <dgm:spPr/>
      <dgm:t>
        <a:bodyPr/>
        <a:lstStyle/>
        <a:p>
          <a:r>
            <a:rPr lang="en-US" dirty="0" smtClean="0"/>
            <a:t>Less harsh sentence outcomes</a:t>
          </a:r>
          <a:endParaRPr lang="en-US" dirty="0"/>
        </a:p>
      </dgm:t>
    </dgm:pt>
    <dgm:pt modelId="{EBCD194D-8A4B-4D70-B54E-1427003874CE}" type="parTrans" cxnId="{509A5F1C-DD53-4816-BB33-7BEEE7E85A4F}">
      <dgm:prSet/>
      <dgm:spPr/>
      <dgm:t>
        <a:bodyPr/>
        <a:lstStyle/>
        <a:p>
          <a:endParaRPr lang="en-US"/>
        </a:p>
      </dgm:t>
    </dgm:pt>
    <dgm:pt modelId="{03B83FBC-DA5A-427E-8DC0-7E7971B2F6C6}" type="sibTrans" cxnId="{509A5F1C-DD53-4816-BB33-7BEEE7E85A4F}">
      <dgm:prSet/>
      <dgm:spPr/>
      <dgm:t>
        <a:bodyPr/>
        <a:lstStyle/>
        <a:p>
          <a:endParaRPr lang="en-US"/>
        </a:p>
      </dgm:t>
    </dgm:pt>
    <dgm:pt modelId="{D3098BBB-04FA-4207-B5DB-DF097D4DF17A}">
      <dgm:prSet phldrT="[Text]"/>
      <dgm:spPr/>
      <dgm:t>
        <a:bodyPr/>
        <a:lstStyle/>
        <a:p>
          <a:r>
            <a:rPr lang="en-US" dirty="0" smtClean="0"/>
            <a:t>Less favorable first appearance outcomes</a:t>
          </a:r>
          <a:endParaRPr lang="en-US" dirty="0"/>
        </a:p>
      </dgm:t>
    </dgm:pt>
    <dgm:pt modelId="{DAD6E9E1-B2AB-44FE-9613-34BF1246048C}" type="parTrans" cxnId="{9861B651-4E1E-4C1C-BB43-0F0EE125CDAC}">
      <dgm:prSet/>
      <dgm:spPr/>
      <dgm:t>
        <a:bodyPr/>
        <a:lstStyle/>
        <a:p>
          <a:endParaRPr lang="en-US"/>
        </a:p>
      </dgm:t>
    </dgm:pt>
    <dgm:pt modelId="{3100027D-AE5B-4140-AACF-029B925C8176}" type="sibTrans" cxnId="{9861B651-4E1E-4C1C-BB43-0F0EE125CDAC}">
      <dgm:prSet/>
      <dgm:spPr/>
      <dgm:t>
        <a:bodyPr/>
        <a:lstStyle/>
        <a:p>
          <a:endParaRPr lang="en-US"/>
        </a:p>
      </dgm:t>
    </dgm:pt>
    <dgm:pt modelId="{D2E40F5F-5AE2-4678-BC60-731C82D1B698}" type="pres">
      <dgm:prSet presAssocID="{6D75E242-442F-43D6-BB10-75C7C75049AD}" presName="diagram" presStyleCnt="0">
        <dgm:presLayoutVars>
          <dgm:chPref val="1"/>
          <dgm:dir/>
          <dgm:animOne val="branch"/>
          <dgm:animLvl val="lvl"/>
          <dgm:resizeHandles/>
        </dgm:presLayoutVars>
      </dgm:prSet>
      <dgm:spPr/>
      <dgm:t>
        <a:bodyPr/>
        <a:lstStyle/>
        <a:p>
          <a:endParaRPr lang="en-US"/>
        </a:p>
      </dgm:t>
    </dgm:pt>
    <dgm:pt modelId="{CC67959C-1AB7-4331-BB4E-8FD075B00FB3}" type="pres">
      <dgm:prSet presAssocID="{CCC9C330-C311-4B88-ADA5-34DBD43CD63C}" presName="root" presStyleCnt="0"/>
      <dgm:spPr/>
    </dgm:pt>
    <dgm:pt modelId="{5C4E474D-A16F-4F0A-AF34-A7A96EC09ECB}" type="pres">
      <dgm:prSet presAssocID="{CCC9C330-C311-4B88-ADA5-34DBD43CD63C}" presName="rootComposite" presStyleCnt="0"/>
      <dgm:spPr/>
    </dgm:pt>
    <dgm:pt modelId="{03E2B33F-8A33-4F9B-806F-FC67C4E22D2C}" type="pres">
      <dgm:prSet presAssocID="{CCC9C330-C311-4B88-ADA5-34DBD43CD63C}" presName="rootText" presStyleLbl="node1" presStyleIdx="0" presStyleCnt="2"/>
      <dgm:spPr/>
      <dgm:t>
        <a:bodyPr/>
        <a:lstStyle/>
        <a:p>
          <a:endParaRPr lang="en-US"/>
        </a:p>
      </dgm:t>
    </dgm:pt>
    <dgm:pt modelId="{01816764-E6F6-4476-82B1-68F11607BBC4}" type="pres">
      <dgm:prSet presAssocID="{CCC9C330-C311-4B88-ADA5-34DBD43CD63C}" presName="rootConnector" presStyleLbl="node1" presStyleIdx="0" presStyleCnt="2"/>
      <dgm:spPr/>
      <dgm:t>
        <a:bodyPr/>
        <a:lstStyle/>
        <a:p>
          <a:endParaRPr lang="en-US"/>
        </a:p>
      </dgm:t>
    </dgm:pt>
    <dgm:pt modelId="{47629DA3-38DE-44A9-ADB6-2ED868C1E52E}" type="pres">
      <dgm:prSet presAssocID="{CCC9C330-C311-4B88-ADA5-34DBD43CD63C}" presName="childShape" presStyleCnt="0"/>
      <dgm:spPr/>
    </dgm:pt>
    <dgm:pt modelId="{4353030D-D815-4D17-963E-82930B49FCCF}" type="pres">
      <dgm:prSet presAssocID="{27D7ABFF-9E81-4FD9-8A60-5A8451FBED69}" presName="Name13" presStyleLbl="parChTrans1D2" presStyleIdx="0" presStyleCnt="6"/>
      <dgm:spPr/>
      <dgm:t>
        <a:bodyPr/>
        <a:lstStyle/>
        <a:p>
          <a:endParaRPr lang="en-US"/>
        </a:p>
      </dgm:t>
    </dgm:pt>
    <dgm:pt modelId="{6CABC292-959B-4305-AF45-8DEC0C046D73}" type="pres">
      <dgm:prSet presAssocID="{893F2FE6-8FBA-48FB-A2B5-19EC260B99B7}" presName="childText" presStyleLbl="bgAcc1" presStyleIdx="0" presStyleCnt="6" custScaleX="191822" custScaleY="68267">
        <dgm:presLayoutVars>
          <dgm:bulletEnabled val="1"/>
        </dgm:presLayoutVars>
      </dgm:prSet>
      <dgm:spPr/>
      <dgm:t>
        <a:bodyPr/>
        <a:lstStyle/>
        <a:p>
          <a:endParaRPr lang="en-US"/>
        </a:p>
      </dgm:t>
    </dgm:pt>
    <dgm:pt modelId="{EC95CDFE-0A81-4B10-B0D1-7424A72A6E15}" type="pres">
      <dgm:prSet presAssocID="{4DF4FB21-BB01-46DC-B90D-D128BD4CF6FA}" presName="Name13" presStyleLbl="parChTrans1D2" presStyleIdx="1" presStyleCnt="6"/>
      <dgm:spPr/>
      <dgm:t>
        <a:bodyPr/>
        <a:lstStyle/>
        <a:p>
          <a:endParaRPr lang="en-US"/>
        </a:p>
      </dgm:t>
    </dgm:pt>
    <dgm:pt modelId="{5BBFDA16-1BB4-4EBE-ADEE-B105A78BBE9F}" type="pres">
      <dgm:prSet presAssocID="{D943122A-DD07-444F-924E-A162FE342D8E}" presName="childText" presStyleLbl="bgAcc1" presStyleIdx="1" presStyleCnt="6" custScaleX="191822" custScaleY="68267">
        <dgm:presLayoutVars>
          <dgm:bulletEnabled val="1"/>
        </dgm:presLayoutVars>
      </dgm:prSet>
      <dgm:spPr/>
      <dgm:t>
        <a:bodyPr/>
        <a:lstStyle/>
        <a:p>
          <a:endParaRPr lang="en-US"/>
        </a:p>
      </dgm:t>
    </dgm:pt>
    <dgm:pt modelId="{5D41532C-CD20-4882-BF95-5EEC1F21550A}" type="pres">
      <dgm:prSet presAssocID="{CB40883A-82E0-4095-B38A-49DBD0092011}" presName="Name13" presStyleLbl="parChTrans1D2" presStyleIdx="2" presStyleCnt="6"/>
      <dgm:spPr/>
      <dgm:t>
        <a:bodyPr/>
        <a:lstStyle/>
        <a:p>
          <a:endParaRPr lang="en-US"/>
        </a:p>
      </dgm:t>
    </dgm:pt>
    <dgm:pt modelId="{BCE389EE-5181-4E36-A847-3C0F30A17884}" type="pres">
      <dgm:prSet presAssocID="{E151A367-BEF1-4D0D-84C7-10764D419149}" presName="childText" presStyleLbl="bgAcc1" presStyleIdx="2" presStyleCnt="6" custScaleX="191822" custScaleY="68267">
        <dgm:presLayoutVars>
          <dgm:bulletEnabled val="1"/>
        </dgm:presLayoutVars>
      </dgm:prSet>
      <dgm:spPr/>
      <dgm:t>
        <a:bodyPr/>
        <a:lstStyle/>
        <a:p>
          <a:endParaRPr lang="en-US"/>
        </a:p>
      </dgm:t>
    </dgm:pt>
    <dgm:pt modelId="{373F64E0-2FB2-45E2-8EF4-A059033AE707}" type="pres">
      <dgm:prSet presAssocID="{EBCD194D-8A4B-4D70-B54E-1427003874CE}" presName="Name13" presStyleLbl="parChTrans1D2" presStyleIdx="3" presStyleCnt="6"/>
      <dgm:spPr/>
      <dgm:t>
        <a:bodyPr/>
        <a:lstStyle/>
        <a:p>
          <a:endParaRPr lang="en-US"/>
        </a:p>
      </dgm:t>
    </dgm:pt>
    <dgm:pt modelId="{2FB9E5DD-4620-47E7-9D35-45AC9039A483}" type="pres">
      <dgm:prSet presAssocID="{A19F85DC-762D-4A48-80CB-7D4B51C61CDB}" presName="childText" presStyleLbl="bgAcc1" presStyleIdx="3" presStyleCnt="6" custScaleX="191822" custScaleY="68267">
        <dgm:presLayoutVars>
          <dgm:bulletEnabled val="1"/>
        </dgm:presLayoutVars>
      </dgm:prSet>
      <dgm:spPr/>
      <dgm:t>
        <a:bodyPr/>
        <a:lstStyle/>
        <a:p>
          <a:endParaRPr lang="en-US"/>
        </a:p>
      </dgm:t>
    </dgm:pt>
    <dgm:pt modelId="{1C969728-4828-4C36-89D1-1CC005C6BC0B}" type="pres">
      <dgm:prSet presAssocID="{A486FA8F-D6FA-4FF7-9BD7-C096F239D19D}" presName="root" presStyleCnt="0"/>
      <dgm:spPr/>
    </dgm:pt>
    <dgm:pt modelId="{E0E2CE7A-16C2-4126-A9FA-52EC53F11F82}" type="pres">
      <dgm:prSet presAssocID="{A486FA8F-D6FA-4FF7-9BD7-C096F239D19D}" presName="rootComposite" presStyleCnt="0"/>
      <dgm:spPr/>
    </dgm:pt>
    <dgm:pt modelId="{E03D8A0B-05E1-44D0-BAFA-199726FEFFDB}" type="pres">
      <dgm:prSet presAssocID="{A486FA8F-D6FA-4FF7-9BD7-C096F239D19D}" presName="rootText" presStyleLbl="node1" presStyleIdx="1" presStyleCnt="2"/>
      <dgm:spPr/>
      <dgm:t>
        <a:bodyPr/>
        <a:lstStyle/>
        <a:p>
          <a:endParaRPr lang="en-US"/>
        </a:p>
      </dgm:t>
    </dgm:pt>
    <dgm:pt modelId="{C32AFDF6-B0ED-4A09-970C-D10FAF38810D}" type="pres">
      <dgm:prSet presAssocID="{A486FA8F-D6FA-4FF7-9BD7-C096F239D19D}" presName="rootConnector" presStyleLbl="node1" presStyleIdx="1" presStyleCnt="2"/>
      <dgm:spPr/>
      <dgm:t>
        <a:bodyPr/>
        <a:lstStyle/>
        <a:p>
          <a:endParaRPr lang="en-US"/>
        </a:p>
      </dgm:t>
    </dgm:pt>
    <dgm:pt modelId="{324D3CE0-98E2-46F7-BE2B-41A53A82E51C}" type="pres">
      <dgm:prSet presAssocID="{A486FA8F-D6FA-4FF7-9BD7-C096F239D19D}" presName="childShape" presStyleCnt="0"/>
      <dgm:spPr/>
    </dgm:pt>
    <dgm:pt modelId="{4E4E60A8-66D3-4B6B-997A-A6D4DC49BB5D}" type="pres">
      <dgm:prSet presAssocID="{DAD6E9E1-B2AB-44FE-9613-34BF1246048C}" presName="Name13" presStyleLbl="parChTrans1D2" presStyleIdx="4" presStyleCnt="6"/>
      <dgm:spPr/>
      <dgm:t>
        <a:bodyPr/>
        <a:lstStyle/>
        <a:p>
          <a:endParaRPr lang="en-US"/>
        </a:p>
      </dgm:t>
    </dgm:pt>
    <dgm:pt modelId="{AAD10BA9-C36C-48A0-9045-58A9619156DD}" type="pres">
      <dgm:prSet presAssocID="{D3098BBB-04FA-4207-B5DB-DF097D4DF17A}" presName="childText" presStyleLbl="bgAcc1" presStyleIdx="4" presStyleCnt="6" custScaleX="191822" custScaleY="68476">
        <dgm:presLayoutVars>
          <dgm:bulletEnabled val="1"/>
        </dgm:presLayoutVars>
      </dgm:prSet>
      <dgm:spPr/>
      <dgm:t>
        <a:bodyPr/>
        <a:lstStyle/>
        <a:p>
          <a:endParaRPr lang="en-US"/>
        </a:p>
      </dgm:t>
    </dgm:pt>
    <dgm:pt modelId="{2E49FA8A-A2C1-4035-9360-E30BAC039212}" type="pres">
      <dgm:prSet presAssocID="{F937375F-1C2B-45DF-9E4F-B22BE1C4BAFF}" presName="Name13" presStyleLbl="parChTrans1D2" presStyleIdx="5" presStyleCnt="6"/>
      <dgm:spPr/>
      <dgm:t>
        <a:bodyPr/>
        <a:lstStyle/>
        <a:p>
          <a:endParaRPr lang="en-US"/>
        </a:p>
      </dgm:t>
    </dgm:pt>
    <dgm:pt modelId="{4176E73D-E89E-46E7-8F9F-12B419BEE0E0}" type="pres">
      <dgm:prSet presAssocID="{981BE9B8-1595-4C39-8395-8B572744D511}" presName="childText" presStyleLbl="bgAcc1" presStyleIdx="5" presStyleCnt="6" custScaleX="191822" custScaleY="68475">
        <dgm:presLayoutVars>
          <dgm:bulletEnabled val="1"/>
        </dgm:presLayoutVars>
      </dgm:prSet>
      <dgm:spPr/>
      <dgm:t>
        <a:bodyPr/>
        <a:lstStyle/>
        <a:p>
          <a:endParaRPr lang="en-US"/>
        </a:p>
      </dgm:t>
    </dgm:pt>
  </dgm:ptLst>
  <dgm:cxnLst>
    <dgm:cxn modelId="{B0979E58-4B7D-4E59-9E2E-5D317F7BF4DD}" type="presOf" srcId="{A19F85DC-762D-4A48-80CB-7D4B51C61CDB}" destId="{2FB9E5DD-4620-47E7-9D35-45AC9039A483}" srcOrd="0" destOrd="0" presId="urn:microsoft.com/office/officeart/2005/8/layout/hierarchy3"/>
    <dgm:cxn modelId="{58320F90-2279-461E-8BCE-9882DD968BCE}" type="presOf" srcId="{CCC9C330-C311-4B88-ADA5-34DBD43CD63C}" destId="{01816764-E6F6-4476-82B1-68F11607BBC4}" srcOrd="1" destOrd="0" presId="urn:microsoft.com/office/officeart/2005/8/layout/hierarchy3"/>
    <dgm:cxn modelId="{67BE4A55-C074-43B2-9E73-3B12AD1B9467}" type="presOf" srcId="{981BE9B8-1595-4C39-8395-8B572744D511}" destId="{4176E73D-E89E-46E7-8F9F-12B419BEE0E0}" srcOrd="0" destOrd="0" presId="urn:microsoft.com/office/officeart/2005/8/layout/hierarchy3"/>
    <dgm:cxn modelId="{D6BF17A8-6807-41BA-ADFB-3C2CE60D38E5}" type="presOf" srcId="{CCC9C330-C311-4B88-ADA5-34DBD43CD63C}" destId="{03E2B33F-8A33-4F9B-806F-FC67C4E22D2C}" srcOrd="0" destOrd="0" presId="urn:microsoft.com/office/officeart/2005/8/layout/hierarchy3"/>
    <dgm:cxn modelId="{34A3EC86-6348-412C-A68B-08F4B36EB18D}" type="presOf" srcId="{27D7ABFF-9E81-4FD9-8A60-5A8451FBED69}" destId="{4353030D-D815-4D17-963E-82930B49FCCF}" srcOrd="0" destOrd="0" presId="urn:microsoft.com/office/officeart/2005/8/layout/hierarchy3"/>
    <dgm:cxn modelId="{841BDAE8-FD94-4E25-853C-43E5247E8BCF}" type="presOf" srcId="{6D75E242-442F-43D6-BB10-75C7C75049AD}" destId="{D2E40F5F-5AE2-4678-BC60-731C82D1B698}" srcOrd="0" destOrd="0" presId="urn:microsoft.com/office/officeart/2005/8/layout/hierarchy3"/>
    <dgm:cxn modelId="{943FDB9A-1055-435E-8E68-501146E5757F}" type="presOf" srcId="{A486FA8F-D6FA-4FF7-9BD7-C096F239D19D}" destId="{C32AFDF6-B0ED-4A09-970C-D10FAF38810D}" srcOrd="1" destOrd="0" presId="urn:microsoft.com/office/officeart/2005/8/layout/hierarchy3"/>
    <dgm:cxn modelId="{ED91FBC5-93CF-4625-AD2F-626EF1C7CD0E}" type="presOf" srcId="{E151A367-BEF1-4D0D-84C7-10764D419149}" destId="{BCE389EE-5181-4E36-A847-3C0F30A17884}" srcOrd="0" destOrd="0" presId="urn:microsoft.com/office/officeart/2005/8/layout/hierarchy3"/>
    <dgm:cxn modelId="{FBB6987D-1FFD-4911-840B-80C61DAEC20D}" srcId="{CCC9C330-C311-4B88-ADA5-34DBD43CD63C}" destId="{E151A367-BEF1-4D0D-84C7-10764D419149}" srcOrd="2" destOrd="0" parTransId="{CB40883A-82E0-4095-B38A-49DBD0092011}" sibTransId="{F6146E20-51AC-4DA0-8251-E409F98BC1F8}"/>
    <dgm:cxn modelId="{54B1FAD9-0A92-446C-8AC8-3B05FF0E4BDD}" type="presOf" srcId="{893F2FE6-8FBA-48FB-A2B5-19EC260B99B7}" destId="{6CABC292-959B-4305-AF45-8DEC0C046D73}" srcOrd="0" destOrd="0" presId="urn:microsoft.com/office/officeart/2005/8/layout/hierarchy3"/>
    <dgm:cxn modelId="{9861B651-4E1E-4C1C-BB43-0F0EE125CDAC}" srcId="{A486FA8F-D6FA-4FF7-9BD7-C096F239D19D}" destId="{D3098BBB-04FA-4207-B5DB-DF097D4DF17A}" srcOrd="0" destOrd="0" parTransId="{DAD6E9E1-B2AB-44FE-9613-34BF1246048C}" sibTransId="{3100027D-AE5B-4140-AACF-029B925C8176}"/>
    <dgm:cxn modelId="{0A81875A-E6A9-4B0E-BC16-B49888D021AD}" type="presOf" srcId="{D943122A-DD07-444F-924E-A162FE342D8E}" destId="{5BBFDA16-1BB4-4EBE-ADEE-B105A78BBE9F}" srcOrd="0" destOrd="0" presId="urn:microsoft.com/office/officeart/2005/8/layout/hierarchy3"/>
    <dgm:cxn modelId="{13C632B2-EE1A-4264-BDBF-53716E5190F0}" type="presOf" srcId="{F937375F-1C2B-45DF-9E4F-B22BE1C4BAFF}" destId="{2E49FA8A-A2C1-4035-9360-E30BAC039212}" srcOrd="0" destOrd="0" presId="urn:microsoft.com/office/officeart/2005/8/layout/hierarchy3"/>
    <dgm:cxn modelId="{6E148F66-1FC8-46A6-9E96-15F802E02D31}" type="presOf" srcId="{A486FA8F-D6FA-4FF7-9BD7-C096F239D19D}" destId="{E03D8A0B-05E1-44D0-BAFA-199726FEFFDB}" srcOrd="0" destOrd="0" presId="urn:microsoft.com/office/officeart/2005/8/layout/hierarchy3"/>
    <dgm:cxn modelId="{004C119F-61D4-4898-9D72-D37C18254960}" type="presOf" srcId="{EBCD194D-8A4B-4D70-B54E-1427003874CE}" destId="{373F64E0-2FB2-45E2-8EF4-A059033AE707}" srcOrd="0" destOrd="0" presId="urn:microsoft.com/office/officeart/2005/8/layout/hierarchy3"/>
    <dgm:cxn modelId="{BC145C2D-5509-4FAA-8C4D-78CFDECA3DDF}" srcId="{A486FA8F-D6FA-4FF7-9BD7-C096F239D19D}" destId="{981BE9B8-1595-4C39-8395-8B572744D511}" srcOrd="1" destOrd="0" parTransId="{F937375F-1C2B-45DF-9E4F-B22BE1C4BAFF}" sibTransId="{C09BE15D-BA86-4418-A599-6089EA8838B2}"/>
    <dgm:cxn modelId="{CA77E1B0-FECC-4412-A0A7-EF1B0E69998C}" srcId="{6D75E242-442F-43D6-BB10-75C7C75049AD}" destId="{CCC9C330-C311-4B88-ADA5-34DBD43CD63C}" srcOrd="0" destOrd="0" parTransId="{456CFFDF-D33A-4615-BCC5-E19780020925}" sibTransId="{885CF21A-423B-4BC5-9097-BC079ED6D714}"/>
    <dgm:cxn modelId="{509A5F1C-DD53-4816-BB33-7BEEE7E85A4F}" srcId="{CCC9C330-C311-4B88-ADA5-34DBD43CD63C}" destId="{A19F85DC-762D-4A48-80CB-7D4B51C61CDB}" srcOrd="3" destOrd="0" parTransId="{EBCD194D-8A4B-4D70-B54E-1427003874CE}" sibTransId="{03B83FBC-DA5A-427E-8DC0-7E7971B2F6C6}"/>
    <dgm:cxn modelId="{24DEA479-C7B1-4163-ACAF-D130A4E2BB4F}" type="presOf" srcId="{4DF4FB21-BB01-46DC-B90D-D128BD4CF6FA}" destId="{EC95CDFE-0A81-4B10-B0D1-7424A72A6E15}" srcOrd="0" destOrd="0" presId="urn:microsoft.com/office/officeart/2005/8/layout/hierarchy3"/>
    <dgm:cxn modelId="{96BFDA0E-7EB4-43BD-9B3C-FDFAEBC0B626}" srcId="{CCC9C330-C311-4B88-ADA5-34DBD43CD63C}" destId="{D943122A-DD07-444F-924E-A162FE342D8E}" srcOrd="1" destOrd="0" parTransId="{4DF4FB21-BB01-46DC-B90D-D128BD4CF6FA}" sibTransId="{1B275263-D1F7-49A0-BECF-4876E0BFB5D3}"/>
    <dgm:cxn modelId="{843009FA-0490-41A5-B1F9-EB385F7CCF29}" type="presOf" srcId="{DAD6E9E1-B2AB-44FE-9613-34BF1246048C}" destId="{4E4E60A8-66D3-4B6B-997A-A6D4DC49BB5D}" srcOrd="0" destOrd="0" presId="urn:microsoft.com/office/officeart/2005/8/layout/hierarchy3"/>
    <dgm:cxn modelId="{1A10DD4D-2B84-4E19-80E6-3FCDA5879279}" type="presOf" srcId="{D3098BBB-04FA-4207-B5DB-DF097D4DF17A}" destId="{AAD10BA9-C36C-48A0-9045-58A9619156DD}" srcOrd="0" destOrd="0" presId="urn:microsoft.com/office/officeart/2005/8/layout/hierarchy3"/>
    <dgm:cxn modelId="{0DC05DC7-6C54-4C5A-AB58-5FD34C61D1DD}" srcId="{CCC9C330-C311-4B88-ADA5-34DBD43CD63C}" destId="{893F2FE6-8FBA-48FB-A2B5-19EC260B99B7}" srcOrd="0" destOrd="0" parTransId="{27D7ABFF-9E81-4FD9-8A60-5A8451FBED69}" sibTransId="{29494BB5-8E5B-42CC-983E-A53390209531}"/>
    <dgm:cxn modelId="{D50DFF8C-4834-4CD3-9653-8F8D80EC500E}" type="presOf" srcId="{CB40883A-82E0-4095-B38A-49DBD0092011}" destId="{5D41532C-CD20-4882-BF95-5EEC1F21550A}" srcOrd="0" destOrd="0" presId="urn:microsoft.com/office/officeart/2005/8/layout/hierarchy3"/>
    <dgm:cxn modelId="{02CBC5F6-46B6-47B8-8B31-8294325A71F1}" srcId="{6D75E242-442F-43D6-BB10-75C7C75049AD}" destId="{A486FA8F-D6FA-4FF7-9BD7-C096F239D19D}" srcOrd="1" destOrd="0" parTransId="{B411C5FE-013D-49B1-8EE5-E7815B85F6F5}" sibTransId="{AEA283B9-985A-4240-B324-2E51A134E2B5}"/>
    <dgm:cxn modelId="{E0D2A63E-8BEA-4C0F-B21C-F8CE12AB039E}" type="presParOf" srcId="{D2E40F5F-5AE2-4678-BC60-731C82D1B698}" destId="{CC67959C-1AB7-4331-BB4E-8FD075B00FB3}" srcOrd="0" destOrd="0" presId="urn:microsoft.com/office/officeart/2005/8/layout/hierarchy3"/>
    <dgm:cxn modelId="{2863109A-EF94-480B-9ECA-507909F859CA}" type="presParOf" srcId="{CC67959C-1AB7-4331-BB4E-8FD075B00FB3}" destId="{5C4E474D-A16F-4F0A-AF34-A7A96EC09ECB}" srcOrd="0" destOrd="0" presId="urn:microsoft.com/office/officeart/2005/8/layout/hierarchy3"/>
    <dgm:cxn modelId="{EF814A69-7701-45C1-AFC1-2804217627A3}" type="presParOf" srcId="{5C4E474D-A16F-4F0A-AF34-A7A96EC09ECB}" destId="{03E2B33F-8A33-4F9B-806F-FC67C4E22D2C}" srcOrd="0" destOrd="0" presId="urn:microsoft.com/office/officeart/2005/8/layout/hierarchy3"/>
    <dgm:cxn modelId="{ECE89E45-9908-4E8D-BBC9-54A07DCEEE40}" type="presParOf" srcId="{5C4E474D-A16F-4F0A-AF34-A7A96EC09ECB}" destId="{01816764-E6F6-4476-82B1-68F11607BBC4}" srcOrd="1" destOrd="0" presId="urn:microsoft.com/office/officeart/2005/8/layout/hierarchy3"/>
    <dgm:cxn modelId="{3DF0D890-811E-493F-A4F3-B7167B21CAFB}" type="presParOf" srcId="{CC67959C-1AB7-4331-BB4E-8FD075B00FB3}" destId="{47629DA3-38DE-44A9-ADB6-2ED868C1E52E}" srcOrd="1" destOrd="0" presId="urn:microsoft.com/office/officeart/2005/8/layout/hierarchy3"/>
    <dgm:cxn modelId="{8C6C07BC-E459-4BC7-BD1A-8380370160CB}" type="presParOf" srcId="{47629DA3-38DE-44A9-ADB6-2ED868C1E52E}" destId="{4353030D-D815-4D17-963E-82930B49FCCF}" srcOrd="0" destOrd="0" presId="urn:microsoft.com/office/officeart/2005/8/layout/hierarchy3"/>
    <dgm:cxn modelId="{F7B090E6-B6AC-4CCD-AEC3-CB660584FCA5}" type="presParOf" srcId="{47629DA3-38DE-44A9-ADB6-2ED868C1E52E}" destId="{6CABC292-959B-4305-AF45-8DEC0C046D73}" srcOrd="1" destOrd="0" presId="urn:microsoft.com/office/officeart/2005/8/layout/hierarchy3"/>
    <dgm:cxn modelId="{E216D30A-E178-4536-BEDC-8A62EA5C38C7}" type="presParOf" srcId="{47629DA3-38DE-44A9-ADB6-2ED868C1E52E}" destId="{EC95CDFE-0A81-4B10-B0D1-7424A72A6E15}" srcOrd="2" destOrd="0" presId="urn:microsoft.com/office/officeart/2005/8/layout/hierarchy3"/>
    <dgm:cxn modelId="{D326B2B2-0444-43F8-8284-E9ACE03BD8CC}" type="presParOf" srcId="{47629DA3-38DE-44A9-ADB6-2ED868C1E52E}" destId="{5BBFDA16-1BB4-4EBE-ADEE-B105A78BBE9F}" srcOrd="3" destOrd="0" presId="urn:microsoft.com/office/officeart/2005/8/layout/hierarchy3"/>
    <dgm:cxn modelId="{60BE209A-02C1-4D41-8A16-ACC2397903E7}" type="presParOf" srcId="{47629DA3-38DE-44A9-ADB6-2ED868C1E52E}" destId="{5D41532C-CD20-4882-BF95-5EEC1F21550A}" srcOrd="4" destOrd="0" presId="urn:microsoft.com/office/officeart/2005/8/layout/hierarchy3"/>
    <dgm:cxn modelId="{FC73C09C-7250-4245-A657-514C0E88D9D6}" type="presParOf" srcId="{47629DA3-38DE-44A9-ADB6-2ED868C1E52E}" destId="{BCE389EE-5181-4E36-A847-3C0F30A17884}" srcOrd="5" destOrd="0" presId="urn:microsoft.com/office/officeart/2005/8/layout/hierarchy3"/>
    <dgm:cxn modelId="{97B5C231-A3E2-475A-BCEF-9194E4F7D80C}" type="presParOf" srcId="{47629DA3-38DE-44A9-ADB6-2ED868C1E52E}" destId="{373F64E0-2FB2-45E2-8EF4-A059033AE707}" srcOrd="6" destOrd="0" presId="urn:microsoft.com/office/officeart/2005/8/layout/hierarchy3"/>
    <dgm:cxn modelId="{7A42417E-ECC5-44F1-AC93-796EABCD9718}" type="presParOf" srcId="{47629DA3-38DE-44A9-ADB6-2ED868C1E52E}" destId="{2FB9E5DD-4620-47E7-9D35-45AC9039A483}" srcOrd="7" destOrd="0" presId="urn:microsoft.com/office/officeart/2005/8/layout/hierarchy3"/>
    <dgm:cxn modelId="{A8EC8845-3355-49BE-8252-E1F8AA208ACD}" type="presParOf" srcId="{D2E40F5F-5AE2-4678-BC60-731C82D1B698}" destId="{1C969728-4828-4C36-89D1-1CC005C6BC0B}" srcOrd="1" destOrd="0" presId="urn:microsoft.com/office/officeart/2005/8/layout/hierarchy3"/>
    <dgm:cxn modelId="{BEA82245-FFC8-4137-A198-1CE46A94D29F}" type="presParOf" srcId="{1C969728-4828-4C36-89D1-1CC005C6BC0B}" destId="{E0E2CE7A-16C2-4126-A9FA-52EC53F11F82}" srcOrd="0" destOrd="0" presId="urn:microsoft.com/office/officeart/2005/8/layout/hierarchy3"/>
    <dgm:cxn modelId="{362C4DCF-D5CA-4FC9-B135-DE056F81BAC4}" type="presParOf" srcId="{E0E2CE7A-16C2-4126-A9FA-52EC53F11F82}" destId="{E03D8A0B-05E1-44D0-BAFA-199726FEFFDB}" srcOrd="0" destOrd="0" presId="urn:microsoft.com/office/officeart/2005/8/layout/hierarchy3"/>
    <dgm:cxn modelId="{49F078AE-32F4-4974-8B14-90E01B6F33E5}" type="presParOf" srcId="{E0E2CE7A-16C2-4126-A9FA-52EC53F11F82}" destId="{C32AFDF6-B0ED-4A09-970C-D10FAF38810D}" srcOrd="1" destOrd="0" presId="urn:microsoft.com/office/officeart/2005/8/layout/hierarchy3"/>
    <dgm:cxn modelId="{881CE29E-1514-4E30-AE06-82385234C25D}" type="presParOf" srcId="{1C969728-4828-4C36-89D1-1CC005C6BC0B}" destId="{324D3CE0-98E2-46F7-BE2B-41A53A82E51C}" srcOrd="1" destOrd="0" presId="urn:microsoft.com/office/officeart/2005/8/layout/hierarchy3"/>
    <dgm:cxn modelId="{333E0C9A-D2EA-4ABD-8EF5-E375FCD0747B}" type="presParOf" srcId="{324D3CE0-98E2-46F7-BE2B-41A53A82E51C}" destId="{4E4E60A8-66D3-4B6B-997A-A6D4DC49BB5D}" srcOrd="0" destOrd="0" presId="urn:microsoft.com/office/officeart/2005/8/layout/hierarchy3"/>
    <dgm:cxn modelId="{DEDBF5CD-DB3E-4A5E-8C7D-EE0447DBEF32}" type="presParOf" srcId="{324D3CE0-98E2-46F7-BE2B-41A53A82E51C}" destId="{AAD10BA9-C36C-48A0-9045-58A9619156DD}" srcOrd="1" destOrd="0" presId="urn:microsoft.com/office/officeart/2005/8/layout/hierarchy3"/>
    <dgm:cxn modelId="{1285DFFE-5D28-4A5C-A83E-85CBBBD2C184}" type="presParOf" srcId="{324D3CE0-98E2-46F7-BE2B-41A53A82E51C}" destId="{2E49FA8A-A2C1-4035-9360-E30BAC039212}" srcOrd="2" destOrd="0" presId="urn:microsoft.com/office/officeart/2005/8/layout/hierarchy3"/>
    <dgm:cxn modelId="{411C9CBE-C983-457F-8D10-0D8C09C7C9A6}" type="presParOf" srcId="{324D3CE0-98E2-46F7-BE2B-41A53A82E51C}" destId="{4176E73D-E89E-46E7-8F9F-12B419BEE0E0}"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D75E242-442F-43D6-BB10-75C7C75049AD}"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CCC9C330-C311-4B88-ADA5-34DBD43CD63C}">
      <dgm:prSet phldrT="[Text]"/>
      <dgm:spPr/>
      <dgm:t>
        <a:bodyPr/>
        <a:lstStyle/>
        <a:p>
          <a:r>
            <a:rPr lang="en-US" dirty="0" smtClean="0"/>
            <a:t>Counsel at First Appearance</a:t>
          </a:r>
          <a:endParaRPr lang="en-US" dirty="0"/>
        </a:p>
      </dgm:t>
    </dgm:pt>
    <dgm:pt modelId="{456CFFDF-D33A-4615-BCC5-E19780020925}" type="parTrans" cxnId="{CA77E1B0-FECC-4412-A0A7-EF1B0E69998C}">
      <dgm:prSet/>
      <dgm:spPr/>
      <dgm:t>
        <a:bodyPr/>
        <a:lstStyle/>
        <a:p>
          <a:endParaRPr lang="en-US"/>
        </a:p>
      </dgm:t>
    </dgm:pt>
    <dgm:pt modelId="{885CF21A-423B-4BC5-9097-BC079ED6D714}" type="sibTrans" cxnId="{CA77E1B0-FECC-4412-A0A7-EF1B0E69998C}">
      <dgm:prSet/>
      <dgm:spPr/>
      <dgm:t>
        <a:bodyPr/>
        <a:lstStyle/>
        <a:p>
          <a:endParaRPr lang="en-US"/>
        </a:p>
      </dgm:t>
    </dgm:pt>
    <dgm:pt modelId="{893F2FE6-8FBA-48FB-A2B5-19EC260B99B7}">
      <dgm:prSet phldrT="[Text]"/>
      <dgm:spPr/>
      <dgm:t>
        <a:bodyPr/>
        <a:lstStyle/>
        <a:p>
          <a:r>
            <a:rPr lang="en-US" dirty="0" smtClean="0">
              <a:solidFill>
                <a:srgbClr val="006600"/>
              </a:solidFill>
            </a:rPr>
            <a:t>More favorable first appearance outcome</a:t>
          </a:r>
          <a:endParaRPr lang="en-US" dirty="0">
            <a:solidFill>
              <a:srgbClr val="006600"/>
            </a:solidFill>
          </a:endParaRPr>
        </a:p>
      </dgm:t>
    </dgm:pt>
    <dgm:pt modelId="{27D7ABFF-9E81-4FD9-8A60-5A8451FBED69}" type="parTrans" cxnId="{0DC05DC7-6C54-4C5A-AB58-5FD34C61D1DD}">
      <dgm:prSet/>
      <dgm:spPr/>
      <dgm:t>
        <a:bodyPr/>
        <a:lstStyle/>
        <a:p>
          <a:endParaRPr lang="en-US"/>
        </a:p>
      </dgm:t>
    </dgm:pt>
    <dgm:pt modelId="{29494BB5-8E5B-42CC-983E-A53390209531}" type="sibTrans" cxnId="{0DC05DC7-6C54-4C5A-AB58-5FD34C61D1DD}">
      <dgm:prSet/>
      <dgm:spPr/>
      <dgm:t>
        <a:bodyPr/>
        <a:lstStyle/>
        <a:p>
          <a:endParaRPr lang="en-US"/>
        </a:p>
      </dgm:t>
    </dgm:pt>
    <dgm:pt modelId="{D943122A-DD07-444F-924E-A162FE342D8E}">
      <dgm:prSet phldrT="[Text]"/>
      <dgm:spPr/>
      <dgm:t>
        <a:bodyPr/>
        <a:lstStyle/>
        <a:p>
          <a:r>
            <a:rPr lang="en-US" dirty="0" smtClean="0">
              <a:solidFill>
                <a:srgbClr val="006600"/>
              </a:solidFill>
            </a:rPr>
            <a:t>Lower bail amounts</a:t>
          </a:r>
          <a:endParaRPr lang="en-US" dirty="0">
            <a:solidFill>
              <a:srgbClr val="006600"/>
            </a:solidFill>
          </a:endParaRPr>
        </a:p>
      </dgm:t>
    </dgm:pt>
    <dgm:pt modelId="{4DF4FB21-BB01-46DC-B90D-D128BD4CF6FA}" type="parTrans" cxnId="{96BFDA0E-7EB4-43BD-9B3C-FDFAEBC0B626}">
      <dgm:prSet/>
      <dgm:spPr/>
      <dgm:t>
        <a:bodyPr/>
        <a:lstStyle/>
        <a:p>
          <a:endParaRPr lang="en-US"/>
        </a:p>
      </dgm:t>
    </dgm:pt>
    <dgm:pt modelId="{1B275263-D1F7-49A0-BECF-4876E0BFB5D3}" type="sibTrans" cxnId="{96BFDA0E-7EB4-43BD-9B3C-FDFAEBC0B626}">
      <dgm:prSet/>
      <dgm:spPr/>
      <dgm:t>
        <a:bodyPr/>
        <a:lstStyle/>
        <a:p>
          <a:endParaRPr lang="en-US"/>
        </a:p>
      </dgm:t>
    </dgm:pt>
    <dgm:pt modelId="{A486FA8F-D6FA-4FF7-9BD7-C096F239D19D}">
      <dgm:prSet phldrT="[Text]"/>
      <dgm:spPr/>
      <dgm:t>
        <a:bodyPr/>
        <a:lstStyle/>
        <a:p>
          <a:r>
            <a:rPr lang="en-US" dirty="0" smtClean="0"/>
            <a:t>Judge A</a:t>
          </a:r>
          <a:endParaRPr lang="en-US" dirty="0"/>
        </a:p>
      </dgm:t>
    </dgm:pt>
    <dgm:pt modelId="{B411C5FE-013D-49B1-8EE5-E7815B85F6F5}" type="parTrans" cxnId="{02CBC5F6-46B6-47B8-8B31-8294325A71F1}">
      <dgm:prSet/>
      <dgm:spPr/>
      <dgm:t>
        <a:bodyPr/>
        <a:lstStyle/>
        <a:p>
          <a:endParaRPr lang="en-US"/>
        </a:p>
      </dgm:t>
    </dgm:pt>
    <dgm:pt modelId="{AEA283B9-985A-4240-B324-2E51A134E2B5}" type="sibTrans" cxnId="{02CBC5F6-46B6-47B8-8B31-8294325A71F1}">
      <dgm:prSet/>
      <dgm:spPr/>
      <dgm:t>
        <a:bodyPr/>
        <a:lstStyle/>
        <a:p>
          <a:endParaRPr lang="en-US"/>
        </a:p>
      </dgm:t>
    </dgm:pt>
    <dgm:pt modelId="{981BE9B8-1595-4C39-8395-8B572744D511}">
      <dgm:prSet phldrT="[Text]"/>
      <dgm:spPr/>
      <dgm:t>
        <a:bodyPr/>
        <a:lstStyle/>
        <a:p>
          <a:r>
            <a:rPr lang="en-US" dirty="0" smtClean="0">
              <a:solidFill>
                <a:srgbClr val="006600"/>
              </a:solidFill>
            </a:rPr>
            <a:t>Higher bail amounts</a:t>
          </a:r>
          <a:endParaRPr lang="en-US" dirty="0">
            <a:solidFill>
              <a:srgbClr val="006600"/>
            </a:solidFill>
          </a:endParaRPr>
        </a:p>
      </dgm:t>
    </dgm:pt>
    <dgm:pt modelId="{F937375F-1C2B-45DF-9E4F-B22BE1C4BAFF}" type="parTrans" cxnId="{BC145C2D-5509-4FAA-8C4D-78CFDECA3DDF}">
      <dgm:prSet/>
      <dgm:spPr/>
      <dgm:t>
        <a:bodyPr/>
        <a:lstStyle/>
        <a:p>
          <a:endParaRPr lang="en-US"/>
        </a:p>
      </dgm:t>
    </dgm:pt>
    <dgm:pt modelId="{C09BE15D-BA86-4418-A599-6089EA8838B2}" type="sibTrans" cxnId="{BC145C2D-5509-4FAA-8C4D-78CFDECA3DDF}">
      <dgm:prSet/>
      <dgm:spPr/>
      <dgm:t>
        <a:bodyPr/>
        <a:lstStyle/>
        <a:p>
          <a:endParaRPr lang="en-US"/>
        </a:p>
      </dgm:t>
    </dgm:pt>
    <dgm:pt modelId="{E151A367-BEF1-4D0D-84C7-10764D419149}">
      <dgm:prSet phldrT="[Text]"/>
      <dgm:spPr/>
      <dgm:t>
        <a:bodyPr/>
        <a:lstStyle/>
        <a:p>
          <a:r>
            <a:rPr lang="en-US" dirty="0" smtClean="0">
              <a:solidFill>
                <a:srgbClr val="C00000"/>
              </a:solidFill>
            </a:rPr>
            <a:t>No effect on time spent in pretrial detention</a:t>
          </a:r>
          <a:endParaRPr lang="en-US" dirty="0">
            <a:solidFill>
              <a:srgbClr val="C00000"/>
            </a:solidFill>
          </a:endParaRPr>
        </a:p>
      </dgm:t>
    </dgm:pt>
    <dgm:pt modelId="{CB40883A-82E0-4095-B38A-49DBD0092011}" type="parTrans" cxnId="{FBB6987D-1FFD-4911-840B-80C61DAEC20D}">
      <dgm:prSet/>
      <dgm:spPr/>
      <dgm:t>
        <a:bodyPr/>
        <a:lstStyle/>
        <a:p>
          <a:endParaRPr lang="en-US"/>
        </a:p>
      </dgm:t>
    </dgm:pt>
    <dgm:pt modelId="{F6146E20-51AC-4DA0-8251-E409F98BC1F8}" type="sibTrans" cxnId="{FBB6987D-1FFD-4911-840B-80C61DAEC20D}">
      <dgm:prSet/>
      <dgm:spPr/>
      <dgm:t>
        <a:bodyPr/>
        <a:lstStyle/>
        <a:p>
          <a:endParaRPr lang="en-US"/>
        </a:p>
      </dgm:t>
    </dgm:pt>
    <dgm:pt modelId="{A19F85DC-762D-4A48-80CB-7D4B51C61CDB}">
      <dgm:prSet phldrT="[Text]"/>
      <dgm:spPr/>
      <dgm:t>
        <a:bodyPr/>
        <a:lstStyle/>
        <a:p>
          <a:r>
            <a:rPr lang="en-US" dirty="0" smtClean="0">
              <a:solidFill>
                <a:srgbClr val="C00000"/>
              </a:solidFill>
            </a:rPr>
            <a:t>No effect on sentence outcome</a:t>
          </a:r>
          <a:endParaRPr lang="en-US" dirty="0">
            <a:solidFill>
              <a:srgbClr val="C00000"/>
            </a:solidFill>
          </a:endParaRPr>
        </a:p>
      </dgm:t>
    </dgm:pt>
    <dgm:pt modelId="{EBCD194D-8A4B-4D70-B54E-1427003874CE}" type="parTrans" cxnId="{509A5F1C-DD53-4816-BB33-7BEEE7E85A4F}">
      <dgm:prSet/>
      <dgm:spPr/>
      <dgm:t>
        <a:bodyPr/>
        <a:lstStyle/>
        <a:p>
          <a:endParaRPr lang="en-US"/>
        </a:p>
      </dgm:t>
    </dgm:pt>
    <dgm:pt modelId="{03B83FBC-DA5A-427E-8DC0-7E7971B2F6C6}" type="sibTrans" cxnId="{509A5F1C-DD53-4816-BB33-7BEEE7E85A4F}">
      <dgm:prSet/>
      <dgm:spPr/>
      <dgm:t>
        <a:bodyPr/>
        <a:lstStyle/>
        <a:p>
          <a:endParaRPr lang="en-US"/>
        </a:p>
      </dgm:t>
    </dgm:pt>
    <dgm:pt modelId="{D3098BBB-04FA-4207-B5DB-DF097D4DF17A}">
      <dgm:prSet phldrT="[Text]"/>
      <dgm:spPr/>
      <dgm:t>
        <a:bodyPr/>
        <a:lstStyle/>
        <a:p>
          <a:r>
            <a:rPr lang="en-US" dirty="0" smtClean="0">
              <a:solidFill>
                <a:srgbClr val="C00000"/>
              </a:solidFill>
            </a:rPr>
            <a:t>No effect on first appearance outcome </a:t>
          </a:r>
          <a:endParaRPr lang="en-US" dirty="0">
            <a:solidFill>
              <a:srgbClr val="C00000"/>
            </a:solidFill>
          </a:endParaRPr>
        </a:p>
      </dgm:t>
    </dgm:pt>
    <dgm:pt modelId="{DAD6E9E1-B2AB-44FE-9613-34BF1246048C}" type="parTrans" cxnId="{9861B651-4E1E-4C1C-BB43-0F0EE125CDAC}">
      <dgm:prSet/>
      <dgm:spPr/>
      <dgm:t>
        <a:bodyPr/>
        <a:lstStyle/>
        <a:p>
          <a:endParaRPr lang="en-US"/>
        </a:p>
      </dgm:t>
    </dgm:pt>
    <dgm:pt modelId="{3100027D-AE5B-4140-AACF-029B925C8176}" type="sibTrans" cxnId="{9861B651-4E1E-4C1C-BB43-0F0EE125CDAC}">
      <dgm:prSet/>
      <dgm:spPr/>
      <dgm:t>
        <a:bodyPr/>
        <a:lstStyle/>
        <a:p>
          <a:endParaRPr lang="en-US"/>
        </a:p>
      </dgm:t>
    </dgm:pt>
    <dgm:pt modelId="{D052FA29-1E8D-49C7-87B6-5821856D4C4A}">
      <dgm:prSet phldrT="[Text]"/>
      <dgm:spPr/>
      <dgm:t>
        <a:bodyPr/>
        <a:lstStyle/>
        <a:p>
          <a:r>
            <a:rPr lang="en-US" dirty="0" smtClean="0">
              <a:solidFill>
                <a:srgbClr val="C00000"/>
              </a:solidFill>
            </a:rPr>
            <a:t>Indirect effect on pretrial detention time thru bail amount</a:t>
          </a:r>
          <a:endParaRPr lang="en-US" dirty="0">
            <a:solidFill>
              <a:srgbClr val="C00000"/>
            </a:solidFill>
          </a:endParaRPr>
        </a:p>
      </dgm:t>
    </dgm:pt>
    <dgm:pt modelId="{9D949890-65D5-4EA6-A29C-B5BA67F8C75B}" type="parTrans" cxnId="{3770BD80-31E5-403F-8A06-06D6A61352BB}">
      <dgm:prSet/>
      <dgm:spPr/>
      <dgm:t>
        <a:bodyPr/>
        <a:lstStyle/>
        <a:p>
          <a:endParaRPr lang="en-US"/>
        </a:p>
      </dgm:t>
    </dgm:pt>
    <dgm:pt modelId="{4F53EF58-B7C1-42C4-8EC8-06FB5A1A5FE4}" type="sibTrans" cxnId="{3770BD80-31E5-403F-8A06-06D6A61352BB}">
      <dgm:prSet/>
      <dgm:spPr/>
      <dgm:t>
        <a:bodyPr/>
        <a:lstStyle/>
        <a:p>
          <a:endParaRPr lang="en-US"/>
        </a:p>
      </dgm:t>
    </dgm:pt>
    <dgm:pt modelId="{D2E40F5F-5AE2-4678-BC60-731C82D1B698}" type="pres">
      <dgm:prSet presAssocID="{6D75E242-442F-43D6-BB10-75C7C75049AD}" presName="diagram" presStyleCnt="0">
        <dgm:presLayoutVars>
          <dgm:chPref val="1"/>
          <dgm:dir/>
          <dgm:animOne val="branch"/>
          <dgm:animLvl val="lvl"/>
          <dgm:resizeHandles/>
        </dgm:presLayoutVars>
      </dgm:prSet>
      <dgm:spPr/>
      <dgm:t>
        <a:bodyPr/>
        <a:lstStyle/>
        <a:p>
          <a:endParaRPr lang="en-US"/>
        </a:p>
      </dgm:t>
    </dgm:pt>
    <dgm:pt modelId="{CC67959C-1AB7-4331-BB4E-8FD075B00FB3}" type="pres">
      <dgm:prSet presAssocID="{CCC9C330-C311-4B88-ADA5-34DBD43CD63C}" presName="root" presStyleCnt="0"/>
      <dgm:spPr/>
      <dgm:t>
        <a:bodyPr/>
        <a:lstStyle/>
        <a:p>
          <a:endParaRPr lang="en-US"/>
        </a:p>
      </dgm:t>
    </dgm:pt>
    <dgm:pt modelId="{5C4E474D-A16F-4F0A-AF34-A7A96EC09ECB}" type="pres">
      <dgm:prSet presAssocID="{CCC9C330-C311-4B88-ADA5-34DBD43CD63C}" presName="rootComposite" presStyleCnt="0"/>
      <dgm:spPr/>
      <dgm:t>
        <a:bodyPr/>
        <a:lstStyle/>
        <a:p>
          <a:endParaRPr lang="en-US"/>
        </a:p>
      </dgm:t>
    </dgm:pt>
    <dgm:pt modelId="{03E2B33F-8A33-4F9B-806F-FC67C4E22D2C}" type="pres">
      <dgm:prSet presAssocID="{CCC9C330-C311-4B88-ADA5-34DBD43CD63C}" presName="rootText" presStyleLbl="node1" presStyleIdx="0" presStyleCnt="2"/>
      <dgm:spPr/>
      <dgm:t>
        <a:bodyPr/>
        <a:lstStyle/>
        <a:p>
          <a:endParaRPr lang="en-US"/>
        </a:p>
      </dgm:t>
    </dgm:pt>
    <dgm:pt modelId="{01816764-E6F6-4476-82B1-68F11607BBC4}" type="pres">
      <dgm:prSet presAssocID="{CCC9C330-C311-4B88-ADA5-34DBD43CD63C}" presName="rootConnector" presStyleLbl="node1" presStyleIdx="0" presStyleCnt="2"/>
      <dgm:spPr/>
      <dgm:t>
        <a:bodyPr/>
        <a:lstStyle/>
        <a:p>
          <a:endParaRPr lang="en-US"/>
        </a:p>
      </dgm:t>
    </dgm:pt>
    <dgm:pt modelId="{47629DA3-38DE-44A9-ADB6-2ED868C1E52E}" type="pres">
      <dgm:prSet presAssocID="{CCC9C330-C311-4B88-ADA5-34DBD43CD63C}" presName="childShape" presStyleCnt="0"/>
      <dgm:spPr/>
      <dgm:t>
        <a:bodyPr/>
        <a:lstStyle/>
        <a:p>
          <a:endParaRPr lang="en-US"/>
        </a:p>
      </dgm:t>
    </dgm:pt>
    <dgm:pt modelId="{4353030D-D815-4D17-963E-82930B49FCCF}" type="pres">
      <dgm:prSet presAssocID="{27D7ABFF-9E81-4FD9-8A60-5A8451FBED69}" presName="Name13" presStyleLbl="parChTrans1D2" presStyleIdx="0" presStyleCnt="7"/>
      <dgm:spPr/>
      <dgm:t>
        <a:bodyPr/>
        <a:lstStyle/>
        <a:p>
          <a:endParaRPr lang="en-US"/>
        </a:p>
      </dgm:t>
    </dgm:pt>
    <dgm:pt modelId="{6CABC292-959B-4305-AF45-8DEC0C046D73}" type="pres">
      <dgm:prSet presAssocID="{893F2FE6-8FBA-48FB-A2B5-19EC260B99B7}" presName="childText" presStyleLbl="bgAcc1" presStyleIdx="0" presStyleCnt="7" custScaleX="191822" custScaleY="68267">
        <dgm:presLayoutVars>
          <dgm:bulletEnabled val="1"/>
        </dgm:presLayoutVars>
      </dgm:prSet>
      <dgm:spPr/>
      <dgm:t>
        <a:bodyPr/>
        <a:lstStyle/>
        <a:p>
          <a:endParaRPr lang="en-US"/>
        </a:p>
      </dgm:t>
    </dgm:pt>
    <dgm:pt modelId="{EC95CDFE-0A81-4B10-B0D1-7424A72A6E15}" type="pres">
      <dgm:prSet presAssocID="{4DF4FB21-BB01-46DC-B90D-D128BD4CF6FA}" presName="Name13" presStyleLbl="parChTrans1D2" presStyleIdx="1" presStyleCnt="7"/>
      <dgm:spPr/>
      <dgm:t>
        <a:bodyPr/>
        <a:lstStyle/>
        <a:p>
          <a:endParaRPr lang="en-US"/>
        </a:p>
      </dgm:t>
    </dgm:pt>
    <dgm:pt modelId="{5BBFDA16-1BB4-4EBE-ADEE-B105A78BBE9F}" type="pres">
      <dgm:prSet presAssocID="{D943122A-DD07-444F-924E-A162FE342D8E}" presName="childText" presStyleLbl="bgAcc1" presStyleIdx="1" presStyleCnt="7" custScaleX="191822" custScaleY="68267">
        <dgm:presLayoutVars>
          <dgm:bulletEnabled val="1"/>
        </dgm:presLayoutVars>
      </dgm:prSet>
      <dgm:spPr/>
      <dgm:t>
        <a:bodyPr/>
        <a:lstStyle/>
        <a:p>
          <a:endParaRPr lang="en-US"/>
        </a:p>
      </dgm:t>
    </dgm:pt>
    <dgm:pt modelId="{5D41532C-CD20-4882-BF95-5EEC1F21550A}" type="pres">
      <dgm:prSet presAssocID="{CB40883A-82E0-4095-B38A-49DBD0092011}" presName="Name13" presStyleLbl="parChTrans1D2" presStyleIdx="2" presStyleCnt="7"/>
      <dgm:spPr/>
      <dgm:t>
        <a:bodyPr/>
        <a:lstStyle/>
        <a:p>
          <a:endParaRPr lang="en-US"/>
        </a:p>
      </dgm:t>
    </dgm:pt>
    <dgm:pt modelId="{BCE389EE-5181-4E36-A847-3C0F30A17884}" type="pres">
      <dgm:prSet presAssocID="{E151A367-BEF1-4D0D-84C7-10764D419149}" presName="childText" presStyleLbl="bgAcc1" presStyleIdx="2" presStyleCnt="7" custScaleX="191822" custScaleY="68267">
        <dgm:presLayoutVars>
          <dgm:bulletEnabled val="1"/>
        </dgm:presLayoutVars>
      </dgm:prSet>
      <dgm:spPr/>
      <dgm:t>
        <a:bodyPr/>
        <a:lstStyle/>
        <a:p>
          <a:endParaRPr lang="en-US"/>
        </a:p>
      </dgm:t>
    </dgm:pt>
    <dgm:pt modelId="{373F64E0-2FB2-45E2-8EF4-A059033AE707}" type="pres">
      <dgm:prSet presAssocID="{EBCD194D-8A4B-4D70-B54E-1427003874CE}" presName="Name13" presStyleLbl="parChTrans1D2" presStyleIdx="3" presStyleCnt="7"/>
      <dgm:spPr/>
      <dgm:t>
        <a:bodyPr/>
        <a:lstStyle/>
        <a:p>
          <a:endParaRPr lang="en-US"/>
        </a:p>
      </dgm:t>
    </dgm:pt>
    <dgm:pt modelId="{2FB9E5DD-4620-47E7-9D35-45AC9039A483}" type="pres">
      <dgm:prSet presAssocID="{A19F85DC-762D-4A48-80CB-7D4B51C61CDB}" presName="childText" presStyleLbl="bgAcc1" presStyleIdx="3" presStyleCnt="7" custScaleX="191822" custScaleY="68267">
        <dgm:presLayoutVars>
          <dgm:bulletEnabled val="1"/>
        </dgm:presLayoutVars>
      </dgm:prSet>
      <dgm:spPr/>
      <dgm:t>
        <a:bodyPr/>
        <a:lstStyle/>
        <a:p>
          <a:endParaRPr lang="en-US"/>
        </a:p>
      </dgm:t>
    </dgm:pt>
    <dgm:pt modelId="{1C969728-4828-4C36-89D1-1CC005C6BC0B}" type="pres">
      <dgm:prSet presAssocID="{A486FA8F-D6FA-4FF7-9BD7-C096F239D19D}" presName="root" presStyleCnt="0"/>
      <dgm:spPr/>
      <dgm:t>
        <a:bodyPr/>
        <a:lstStyle/>
        <a:p>
          <a:endParaRPr lang="en-US"/>
        </a:p>
      </dgm:t>
    </dgm:pt>
    <dgm:pt modelId="{E0E2CE7A-16C2-4126-A9FA-52EC53F11F82}" type="pres">
      <dgm:prSet presAssocID="{A486FA8F-D6FA-4FF7-9BD7-C096F239D19D}" presName="rootComposite" presStyleCnt="0"/>
      <dgm:spPr/>
      <dgm:t>
        <a:bodyPr/>
        <a:lstStyle/>
        <a:p>
          <a:endParaRPr lang="en-US"/>
        </a:p>
      </dgm:t>
    </dgm:pt>
    <dgm:pt modelId="{E03D8A0B-05E1-44D0-BAFA-199726FEFFDB}" type="pres">
      <dgm:prSet presAssocID="{A486FA8F-D6FA-4FF7-9BD7-C096F239D19D}" presName="rootText" presStyleLbl="node1" presStyleIdx="1" presStyleCnt="2"/>
      <dgm:spPr/>
      <dgm:t>
        <a:bodyPr/>
        <a:lstStyle/>
        <a:p>
          <a:endParaRPr lang="en-US"/>
        </a:p>
      </dgm:t>
    </dgm:pt>
    <dgm:pt modelId="{C32AFDF6-B0ED-4A09-970C-D10FAF38810D}" type="pres">
      <dgm:prSet presAssocID="{A486FA8F-D6FA-4FF7-9BD7-C096F239D19D}" presName="rootConnector" presStyleLbl="node1" presStyleIdx="1" presStyleCnt="2"/>
      <dgm:spPr/>
      <dgm:t>
        <a:bodyPr/>
        <a:lstStyle/>
        <a:p>
          <a:endParaRPr lang="en-US"/>
        </a:p>
      </dgm:t>
    </dgm:pt>
    <dgm:pt modelId="{324D3CE0-98E2-46F7-BE2B-41A53A82E51C}" type="pres">
      <dgm:prSet presAssocID="{A486FA8F-D6FA-4FF7-9BD7-C096F239D19D}" presName="childShape" presStyleCnt="0"/>
      <dgm:spPr/>
      <dgm:t>
        <a:bodyPr/>
        <a:lstStyle/>
        <a:p>
          <a:endParaRPr lang="en-US"/>
        </a:p>
      </dgm:t>
    </dgm:pt>
    <dgm:pt modelId="{4E4E60A8-66D3-4B6B-997A-A6D4DC49BB5D}" type="pres">
      <dgm:prSet presAssocID="{DAD6E9E1-B2AB-44FE-9613-34BF1246048C}" presName="Name13" presStyleLbl="parChTrans1D2" presStyleIdx="4" presStyleCnt="7"/>
      <dgm:spPr/>
      <dgm:t>
        <a:bodyPr/>
        <a:lstStyle/>
        <a:p>
          <a:endParaRPr lang="en-US"/>
        </a:p>
      </dgm:t>
    </dgm:pt>
    <dgm:pt modelId="{AAD10BA9-C36C-48A0-9045-58A9619156DD}" type="pres">
      <dgm:prSet presAssocID="{D3098BBB-04FA-4207-B5DB-DF097D4DF17A}" presName="childText" presStyleLbl="bgAcc1" presStyleIdx="4" presStyleCnt="7" custScaleX="191822" custScaleY="68476">
        <dgm:presLayoutVars>
          <dgm:bulletEnabled val="1"/>
        </dgm:presLayoutVars>
      </dgm:prSet>
      <dgm:spPr/>
      <dgm:t>
        <a:bodyPr/>
        <a:lstStyle/>
        <a:p>
          <a:endParaRPr lang="en-US"/>
        </a:p>
      </dgm:t>
    </dgm:pt>
    <dgm:pt modelId="{2E49FA8A-A2C1-4035-9360-E30BAC039212}" type="pres">
      <dgm:prSet presAssocID="{F937375F-1C2B-45DF-9E4F-B22BE1C4BAFF}" presName="Name13" presStyleLbl="parChTrans1D2" presStyleIdx="5" presStyleCnt="7"/>
      <dgm:spPr/>
      <dgm:t>
        <a:bodyPr/>
        <a:lstStyle/>
        <a:p>
          <a:endParaRPr lang="en-US"/>
        </a:p>
      </dgm:t>
    </dgm:pt>
    <dgm:pt modelId="{4176E73D-E89E-46E7-8F9F-12B419BEE0E0}" type="pres">
      <dgm:prSet presAssocID="{981BE9B8-1595-4C39-8395-8B572744D511}" presName="childText" presStyleLbl="bgAcc1" presStyleIdx="5" presStyleCnt="7" custScaleX="191822" custScaleY="68475">
        <dgm:presLayoutVars>
          <dgm:bulletEnabled val="1"/>
        </dgm:presLayoutVars>
      </dgm:prSet>
      <dgm:spPr/>
      <dgm:t>
        <a:bodyPr/>
        <a:lstStyle/>
        <a:p>
          <a:endParaRPr lang="en-US"/>
        </a:p>
      </dgm:t>
    </dgm:pt>
    <dgm:pt modelId="{4D9334B1-89F8-4B14-A890-E3D6F9575D14}" type="pres">
      <dgm:prSet presAssocID="{9D949890-65D5-4EA6-A29C-B5BA67F8C75B}" presName="Name13" presStyleLbl="parChTrans1D2" presStyleIdx="6" presStyleCnt="7"/>
      <dgm:spPr/>
      <dgm:t>
        <a:bodyPr/>
        <a:lstStyle/>
        <a:p>
          <a:endParaRPr lang="en-US"/>
        </a:p>
      </dgm:t>
    </dgm:pt>
    <dgm:pt modelId="{2BBD4B1F-31D6-43BD-AFE8-A9A3013879C0}" type="pres">
      <dgm:prSet presAssocID="{D052FA29-1E8D-49C7-87B6-5821856D4C4A}" presName="childText" presStyleLbl="bgAcc1" presStyleIdx="6" presStyleCnt="7" custScaleX="192065" custScaleY="68475" custLinFactNeighborX="2442" custLinFactNeighborY="98555">
        <dgm:presLayoutVars>
          <dgm:bulletEnabled val="1"/>
        </dgm:presLayoutVars>
      </dgm:prSet>
      <dgm:spPr/>
      <dgm:t>
        <a:bodyPr/>
        <a:lstStyle/>
        <a:p>
          <a:endParaRPr lang="en-US"/>
        </a:p>
      </dgm:t>
    </dgm:pt>
  </dgm:ptLst>
  <dgm:cxnLst>
    <dgm:cxn modelId="{68EC7EC9-E959-4AA3-97B5-25B9DA1BFEBF}" type="presOf" srcId="{A486FA8F-D6FA-4FF7-9BD7-C096F239D19D}" destId="{E03D8A0B-05E1-44D0-BAFA-199726FEFFDB}" srcOrd="0" destOrd="0" presId="urn:microsoft.com/office/officeart/2005/8/layout/hierarchy3"/>
    <dgm:cxn modelId="{5B255CF7-9E6A-4442-B0EE-E13E4DA5BF7F}" type="presOf" srcId="{6D75E242-442F-43D6-BB10-75C7C75049AD}" destId="{D2E40F5F-5AE2-4678-BC60-731C82D1B698}" srcOrd="0" destOrd="0" presId="urn:microsoft.com/office/officeart/2005/8/layout/hierarchy3"/>
    <dgm:cxn modelId="{542FAD37-A60D-40D1-AA78-1463893B5DDC}" type="presOf" srcId="{E151A367-BEF1-4D0D-84C7-10764D419149}" destId="{BCE389EE-5181-4E36-A847-3C0F30A17884}" srcOrd="0" destOrd="0" presId="urn:microsoft.com/office/officeart/2005/8/layout/hierarchy3"/>
    <dgm:cxn modelId="{09C3E3E3-9F1C-4807-A7D8-8D4476DED4C2}" type="presOf" srcId="{27D7ABFF-9E81-4FD9-8A60-5A8451FBED69}" destId="{4353030D-D815-4D17-963E-82930B49FCCF}" srcOrd="0" destOrd="0" presId="urn:microsoft.com/office/officeart/2005/8/layout/hierarchy3"/>
    <dgm:cxn modelId="{A997F405-B6C2-4048-A796-99F146632544}" type="presOf" srcId="{CCC9C330-C311-4B88-ADA5-34DBD43CD63C}" destId="{01816764-E6F6-4476-82B1-68F11607BBC4}" srcOrd="1" destOrd="0" presId="urn:microsoft.com/office/officeart/2005/8/layout/hierarchy3"/>
    <dgm:cxn modelId="{86026D7B-EFCA-4DA7-B5D9-70934FB0FF13}" type="presOf" srcId="{EBCD194D-8A4B-4D70-B54E-1427003874CE}" destId="{373F64E0-2FB2-45E2-8EF4-A059033AE707}" srcOrd="0" destOrd="0" presId="urn:microsoft.com/office/officeart/2005/8/layout/hierarchy3"/>
    <dgm:cxn modelId="{1111A89A-2D4C-4E26-8CCE-A4730BF60CBB}" type="presOf" srcId="{F937375F-1C2B-45DF-9E4F-B22BE1C4BAFF}" destId="{2E49FA8A-A2C1-4035-9360-E30BAC039212}" srcOrd="0" destOrd="0" presId="urn:microsoft.com/office/officeart/2005/8/layout/hierarchy3"/>
    <dgm:cxn modelId="{FBB6987D-1FFD-4911-840B-80C61DAEC20D}" srcId="{CCC9C330-C311-4B88-ADA5-34DBD43CD63C}" destId="{E151A367-BEF1-4D0D-84C7-10764D419149}" srcOrd="2" destOrd="0" parTransId="{CB40883A-82E0-4095-B38A-49DBD0092011}" sibTransId="{F6146E20-51AC-4DA0-8251-E409F98BC1F8}"/>
    <dgm:cxn modelId="{D7E5FEF4-4E95-4BCC-A15B-9E4C30B4E841}" type="presOf" srcId="{A486FA8F-D6FA-4FF7-9BD7-C096F239D19D}" destId="{C32AFDF6-B0ED-4A09-970C-D10FAF38810D}" srcOrd="1" destOrd="0" presId="urn:microsoft.com/office/officeart/2005/8/layout/hierarchy3"/>
    <dgm:cxn modelId="{A641D321-ECB7-4C2D-90DD-F0EA6E13308A}" type="presOf" srcId="{981BE9B8-1595-4C39-8395-8B572744D511}" destId="{4176E73D-E89E-46E7-8F9F-12B419BEE0E0}" srcOrd="0" destOrd="0" presId="urn:microsoft.com/office/officeart/2005/8/layout/hierarchy3"/>
    <dgm:cxn modelId="{FB1033D5-BFCE-4F1A-9337-4312D97E2F42}" type="presOf" srcId="{D3098BBB-04FA-4207-B5DB-DF097D4DF17A}" destId="{AAD10BA9-C36C-48A0-9045-58A9619156DD}" srcOrd="0" destOrd="0" presId="urn:microsoft.com/office/officeart/2005/8/layout/hierarchy3"/>
    <dgm:cxn modelId="{9861B651-4E1E-4C1C-BB43-0F0EE125CDAC}" srcId="{A486FA8F-D6FA-4FF7-9BD7-C096F239D19D}" destId="{D3098BBB-04FA-4207-B5DB-DF097D4DF17A}" srcOrd="0" destOrd="0" parTransId="{DAD6E9E1-B2AB-44FE-9613-34BF1246048C}" sibTransId="{3100027D-AE5B-4140-AACF-029B925C8176}"/>
    <dgm:cxn modelId="{DE46522F-FE6E-43E7-8151-92E48C8CD396}" type="presOf" srcId="{D943122A-DD07-444F-924E-A162FE342D8E}" destId="{5BBFDA16-1BB4-4EBE-ADEE-B105A78BBE9F}" srcOrd="0" destOrd="0" presId="urn:microsoft.com/office/officeart/2005/8/layout/hierarchy3"/>
    <dgm:cxn modelId="{9D1ADAE8-5D64-40D2-8B6D-B8DF48EA4C78}" type="presOf" srcId="{4DF4FB21-BB01-46DC-B90D-D128BD4CF6FA}" destId="{EC95CDFE-0A81-4B10-B0D1-7424A72A6E15}" srcOrd="0" destOrd="0" presId="urn:microsoft.com/office/officeart/2005/8/layout/hierarchy3"/>
    <dgm:cxn modelId="{C3BD0064-AB18-4D50-8AA3-D79374EABCF2}" type="presOf" srcId="{9D949890-65D5-4EA6-A29C-B5BA67F8C75B}" destId="{4D9334B1-89F8-4B14-A890-E3D6F9575D14}" srcOrd="0" destOrd="0" presId="urn:microsoft.com/office/officeart/2005/8/layout/hierarchy3"/>
    <dgm:cxn modelId="{BC145C2D-5509-4FAA-8C4D-78CFDECA3DDF}" srcId="{A486FA8F-D6FA-4FF7-9BD7-C096F239D19D}" destId="{981BE9B8-1595-4C39-8395-8B572744D511}" srcOrd="1" destOrd="0" parTransId="{F937375F-1C2B-45DF-9E4F-B22BE1C4BAFF}" sibTransId="{C09BE15D-BA86-4418-A599-6089EA8838B2}"/>
    <dgm:cxn modelId="{CA77E1B0-FECC-4412-A0A7-EF1B0E69998C}" srcId="{6D75E242-442F-43D6-BB10-75C7C75049AD}" destId="{CCC9C330-C311-4B88-ADA5-34DBD43CD63C}" srcOrd="0" destOrd="0" parTransId="{456CFFDF-D33A-4615-BCC5-E19780020925}" sibTransId="{885CF21A-423B-4BC5-9097-BC079ED6D714}"/>
    <dgm:cxn modelId="{509A5F1C-DD53-4816-BB33-7BEEE7E85A4F}" srcId="{CCC9C330-C311-4B88-ADA5-34DBD43CD63C}" destId="{A19F85DC-762D-4A48-80CB-7D4B51C61CDB}" srcOrd="3" destOrd="0" parTransId="{EBCD194D-8A4B-4D70-B54E-1427003874CE}" sibTransId="{03B83FBC-DA5A-427E-8DC0-7E7971B2F6C6}"/>
    <dgm:cxn modelId="{96BFDA0E-7EB4-43BD-9B3C-FDFAEBC0B626}" srcId="{CCC9C330-C311-4B88-ADA5-34DBD43CD63C}" destId="{D943122A-DD07-444F-924E-A162FE342D8E}" srcOrd="1" destOrd="0" parTransId="{4DF4FB21-BB01-46DC-B90D-D128BD4CF6FA}" sibTransId="{1B275263-D1F7-49A0-BECF-4876E0BFB5D3}"/>
    <dgm:cxn modelId="{3690ECC0-5F1C-4F32-B053-573FF47E8E78}" type="presOf" srcId="{D052FA29-1E8D-49C7-87B6-5821856D4C4A}" destId="{2BBD4B1F-31D6-43BD-AFE8-A9A3013879C0}" srcOrd="0" destOrd="0" presId="urn:microsoft.com/office/officeart/2005/8/layout/hierarchy3"/>
    <dgm:cxn modelId="{4443B2BC-EBAC-4C39-8B20-9F99559C57AD}" type="presOf" srcId="{A19F85DC-762D-4A48-80CB-7D4B51C61CDB}" destId="{2FB9E5DD-4620-47E7-9D35-45AC9039A483}" srcOrd="0" destOrd="0" presId="urn:microsoft.com/office/officeart/2005/8/layout/hierarchy3"/>
    <dgm:cxn modelId="{0DC05DC7-6C54-4C5A-AB58-5FD34C61D1DD}" srcId="{CCC9C330-C311-4B88-ADA5-34DBD43CD63C}" destId="{893F2FE6-8FBA-48FB-A2B5-19EC260B99B7}" srcOrd="0" destOrd="0" parTransId="{27D7ABFF-9E81-4FD9-8A60-5A8451FBED69}" sibTransId="{29494BB5-8E5B-42CC-983E-A53390209531}"/>
    <dgm:cxn modelId="{40B31444-3461-4ECF-B96C-FE601140B3D6}" type="presOf" srcId="{893F2FE6-8FBA-48FB-A2B5-19EC260B99B7}" destId="{6CABC292-959B-4305-AF45-8DEC0C046D73}" srcOrd="0" destOrd="0" presId="urn:microsoft.com/office/officeart/2005/8/layout/hierarchy3"/>
    <dgm:cxn modelId="{3770BD80-31E5-403F-8A06-06D6A61352BB}" srcId="{A486FA8F-D6FA-4FF7-9BD7-C096F239D19D}" destId="{D052FA29-1E8D-49C7-87B6-5821856D4C4A}" srcOrd="2" destOrd="0" parTransId="{9D949890-65D5-4EA6-A29C-B5BA67F8C75B}" sibTransId="{4F53EF58-B7C1-42C4-8EC8-06FB5A1A5FE4}"/>
    <dgm:cxn modelId="{8761A221-934C-4EBC-9DCB-E3FB52A83A5B}" type="presOf" srcId="{DAD6E9E1-B2AB-44FE-9613-34BF1246048C}" destId="{4E4E60A8-66D3-4B6B-997A-A6D4DC49BB5D}" srcOrd="0" destOrd="0" presId="urn:microsoft.com/office/officeart/2005/8/layout/hierarchy3"/>
    <dgm:cxn modelId="{00A3D286-4C0F-45E7-8BE1-C6FAC2F1FFEF}" type="presOf" srcId="{CCC9C330-C311-4B88-ADA5-34DBD43CD63C}" destId="{03E2B33F-8A33-4F9B-806F-FC67C4E22D2C}" srcOrd="0" destOrd="0" presId="urn:microsoft.com/office/officeart/2005/8/layout/hierarchy3"/>
    <dgm:cxn modelId="{02CBC5F6-46B6-47B8-8B31-8294325A71F1}" srcId="{6D75E242-442F-43D6-BB10-75C7C75049AD}" destId="{A486FA8F-D6FA-4FF7-9BD7-C096F239D19D}" srcOrd="1" destOrd="0" parTransId="{B411C5FE-013D-49B1-8EE5-E7815B85F6F5}" sibTransId="{AEA283B9-985A-4240-B324-2E51A134E2B5}"/>
    <dgm:cxn modelId="{8D56ACD5-D855-47A9-A006-B1AB80D23E24}" type="presOf" srcId="{CB40883A-82E0-4095-B38A-49DBD0092011}" destId="{5D41532C-CD20-4882-BF95-5EEC1F21550A}" srcOrd="0" destOrd="0" presId="urn:microsoft.com/office/officeart/2005/8/layout/hierarchy3"/>
    <dgm:cxn modelId="{593165BC-A95D-40A7-9F1F-02964D688605}" type="presParOf" srcId="{D2E40F5F-5AE2-4678-BC60-731C82D1B698}" destId="{CC67959C-1AB7-4331-BB4E-8FD075B00FB3}" srcOrd="0" destOrd="0" presId="urn:microsoft.com/office/officeart/2005/8/layout/hierarchy3"/>
    <dgm:cxn modelId="{52A0B905-36C1-4F57-9D5C-795E0466BC29}" type="presParOf" srcId="{CC67959C-1AB7-4331-BB4E-8FD075B00FB3}" destId="{5C4E474D-A16F-4F0A-AF34-A7A96EC09ECB}" srcOrd="0" destOrd="0" presId="urn:microsoft.com/office/officeart/2005/8/layout/hierarchy3"/>
    <dgm:cxn modelId="{304BB0D8-4347-4CF3-85CA-971F9ED2FDE4}" type="presParOf" srcId="{5C4E474D-A16F-4F0A-AF34-A7A96EC09ECB}" destId="{03E2B33F-8A33-4F9B-806F-FC67C4E22D2C}" srcOrd="0" destOrd="0" presId="urn:microsoft.com/office/officeart/2005/8/layout/hierarchy3"/>
    <dgm:cxn modelId="{A86185F6-FB54-4DEF-941F-81346EA7D465}" type="presParOf" srcId="{5C4E474D-A16F-4F0A-AF34-A7A96EC09ECB}" destId="{01816764-E6F6-4476-82B1-68F11607BBC4}" srcOrd="1" destOrd="0" presId="urn:microsoft.com/office/officeart/2005/8/layout/hierarchy3"/>
    <dgm:cxn modelId="{1BC879CB-A913-4F41-AC5F-8506D321FA7A}" type="presParOf" srcId="{CC67959C-1AB7-4331-BB4E-8FD075B00FB3}" destId="{47629DA3-38DE-44A9-ADB6-2ED868C1E52E}" srcOrd="1" destOrd="0" presId="urn:microsoft.com/office/officeart/2005/8/layout/hierarchy3"/>
    <dgm:cxn modelId="{A1E3230F-EAC6-4C90-B613-18C1D19B1511}" type="presParOf" srcId="{47629DA3-38DE-44A9-ADB6-2ED868C1E52E}" destId="{4353030D-D815-4D17-963E-82930B49FCCF}" srcOrd="0" destOrd="0" presId="urn:microsoft.com/office/officeart/2005/8/layout/hierarchy3"/>
    <dgm:cxn modelId="{17552554-B3B2-44F0-8262-49E0526300B0}" type="presParOf" srcId="{47629DA3-38DE-44A9-ADB6-2ED868C1E52E}" destId="{6CABC292-959B-4305-AF45-8DEC0C046D73}" srcOrd="1" destOrd="0" presId="urn:microsoft.com/office/officeart/2005/8/layout/hierarchy3"/>
    <dgm:cxn modelId="{F4C4D4DB-139B-4EBF-8ECF-101881E1F8C7}" type="presParOf" srcId="{47629DA3-38DE-44A9-ADB6-2ED868C1E52E}" destId="{EC95CDFE-0A81-4B10-B0D1-7424A72A6E15}" srcOrd="2" destOrd="0" presId="urn:microsoft.com/office/officeart/2005/8/layout/hierarchy3"/>
    <dgm:cxn modelId="{9858012A-BEE3-4277-8453-340CBB4216FD}" type="presParOf" srcId="{47629DA3-38DE-44A9-ADB6-2ED868C1E52E}" destId="{5BBFDA16-1BB4-4EBE-ADEE-B105A78BBE9F}" srcOrd="3" destOrd="0" presId="urn:microsoft.com/office/officeart/2005/8/layout/hierarchy3"/>
    <dgm:cxn modelId="{2B483914-6155-4718-B07E-6972DC2C922C}" type="presParOf" srcId="{47629DA3-38DE-44A9-ADB6-2ED868C1E52E}" destId="{5D41532C-CD20-4882-BF95-5EEC1F21550A}" srcOrd="4" destOrd="0" presId="urn:microsoft.com/office/officeart/2005/8/layout/hierarchy3"/>
    <dgm:cxn modelId="{4CE5D2FE-200E-4AD0-82C9-8534A8B978B3}" type="presParOf" srcId="{47629DA3-38DE-44A9-ADB6-2ED868C1E52E}" destId="{BCE389EE-5181-4E36-A847-3C0F30A17884}" srcOrd="5" destOrd="0" presId="urn:microsoft.com/office/officeart/2005/8/layout/hierarchy3"/>
    <dgm:cxn modelId="{113FA17A-BE8D-4FFE-B698-D0F42D177A9A}" type="presParOf" srcId="{47629DA3-38DE-44A9-ADB6-2ED868C1E52E}" destId="{373F64E0-2FB2-45E2-8EF4-A059033AE707}" srcOrd="6" destOrd="0" presId="urn:microsoft.com/office/officeart/2005/8/layout/hierarchy3"/>
    <dgm:cxn modelId="{59687DFD-CDE0-4BF2-9D85-6D3D0FBACAF3}" type="presParOf" srcId="{47629DA3-38DE-44A9-ADB6-2ED868C1E52E}" destId="{2FB9E5DD-4620-47E7-9D35-45AC9039A483}" srcOrd="7" destOrd="0" presId="urn:microsoft.com/office/officeart/2005/8/layout/hierarchy3"/>
    <dgm:cxn modelId="{D8FB8B61-B6EC-472B-A806-E8A83C53EFA4}" type="presParOf" srcId="{D2E40F5F-5AE2-4678-BC60-731C82D1B698}" destId="{1C969728-4828-4C36-89D1-1CC005C6BC0B}" srcOrd="1" destOrd="0" presId="urn:microsoft.com/office/officeart/2005/8/layout/hierarchy3"/>
    <dgm:cxn modelId="{9D60C713-42C1-4DFA-8E52-14E40C053742}" type="presParOf" srcId="{1C969728-4828-4C36-89D1-1CC005C6BC0B}" destId="{E0E2CE7A-16C2-4126-A9FA-52EC53F11F82}" srcOrd="0" destOrd="0" presId="urn:microsoft.com/office/officeart/2005/8/layout/hierarchy3"/>
    <dgm:cxn modelId="{7D1FCA94-E0C4-4826-BF6A-A0378F39CC13}" type="presParOf" srcId="{E0E2CE7A-16C2-4126-A9FA-52EC53F11F82}" destId="{E03D8A0B-05E1-44D0-BAFA-199726FEFFDB}" srcOrd="0" destOrd="0" presId="urn:microsoft.com/office/officeart/2005/8/layout/hierarchy3"/>
    <dgm:cxn modelId="{4F270B51-A207-4107-BEE8-061096E2F59F}" type="presParOf" srcId="{E0E2CE7A-16C2-4126-A9FA-52EC53F11F82}" destId="{C32AFDF6-B0ED-4A09-970C-D10FAF38810D}" srcOrd="1" destOrd="0" presId="urn:microsoft.com/office/officeart/2005/8/layout/hierarchy3"/>
    <dgm:cxn modelId="{DF23D0B0-BBAF-4A69-B80C-38DFCA5345E0}" type="presParOf" srcId="{1C969728-4828-4C36-89D1-1CC005C6BC0B}" destId="{324D3CE0-98E2-46F7-BE2B-41A53A82E51C}" srcOrd="1" destOrd="0" presId="urn:microsoft.com/office/officeart/2005/8/layout/hierarchy3"/>
    <dgm:cxn modelId="{091B369A-5FAA-4F27-A980-450984DC6172}" type="presParOf" srcId="{324D3CE0-98E2-46F7-BE2B-41A53A82E51C}" destId="{4E4E60A8-66D3-4B6B-997A-A6D4DC49BB5D}" srcOrd="0" destOrd="0" presId="urn:microsoft.com/office/officeart/2005/8/layout/hierarchy3"/>
    <dgm:cxn modelId="{81258962-AD23-4A13-A656-73E0C7F70662}" type="presParOf" srcId="{324D3CE0-98E2-46F7-BE2B-41A53A82E51C}" destId="{AAD10BA9-C36C-48A0-9045-58A9619156DD}" srcOrd="1" destOrd="0" presId="urn:microsoft.com/office/officeart/2005/8/layout/hierarchy3"/>
    <dgm:cxn modelId="{7C9246D6-37D4-4589-BF76-7FA8F428D16C}" type="presParOf" srcId="{324D3CE0-98E2-46F7-BE2B-41A53A82E51C}" destId="{2E49FA8A-A2C1-4035-9360-E30BAC039212}" srcOrd="2" destOrd="0" presId="urn:microsoft.com/office/officeart/2005/8/layout/hierarchy3"/>
    <dgm:cxn modelId="{935D02F3-275F-47CA-A358-24DBB5807329}" type="presParOf" srcId="{324D3CE0-98E2-46F7-BE2B-41A53A82E51C}" destId="{4176E73D-E89E-46E7-8F9F-12B419BEE0E0}" srcOrd="3" destOrd="0" presId="urn:microsoft.com/office/officeart/2005/8/layout/hierarchy3"/>
    <dgm:cxn modelId="{4161AE91-6339-4887-ACA4-474B6A79E907}" type="presParOf" srcId="{324D3CE0-98E2-46F7-BE2B-41A53A82E51C}" destId="{4D9334B1-89F8-4B14-A890-E3D6F9575D14}" srcOrd="4" destOrd="0" presId="urn:microsoft.com/office/officeart/2005/8/layout/hierarchy3"/>
    <dgm:cxn modelId="{058963D1-7300-44AC-A0A8-12F8B04E8178}" type="presParOf" srcId="{324D3CE0-98E2-46F7-BE2B-41A53A82E51C}" destId="{2BBD4B1F-31D6-43BD-AFE8-A9A3013879C0}" srcOrd="5"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F6605C4-8AC8-4B0C-BF37-B5BD2E3B12B9}"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FA0D9EAF-2CA1-4158-8B2A-B122CCABCBCF}">
      <dgm:prSet phldrT="[Text]"/>
      <dgm:spPr/>
      <dgm:t>
        <a:bodyPr/>
        <a:lstStyle/>
        <a:p>
          <a:r>
            <a:rPr lang="en-US" dirty="0" smtClean="0"/>
            <a:t>1</a:t>
          </a:r>
          <a:endParaRPr lang="en-US" dirty="0"/>
        </a:p>
      </dgm:t>
    </dgm:pt>
    <dgm:pt modelId="{88812471-4F48-4526-B513-41DED3A02F07}" type="parTrans" cxnId="{35F53F8D-22CD-4B71-BB34-874145F33EFC}">
      <dgm:prSet/>
      <dgm:spPr/>
      <dgm:t>
        <a:bodyPr/>
        <a:lstStyle/>
        <a:p>
          <a:endParaRPr lang="en-US"/>
        </a:p>
      </dgm:t>
    </dgm:pt>
    <dgm:pt modelId="{F19EBC2B-49D0-49E9-8AFD-93F1F0AF6889}" type="sibTrans" cxnId="{35F53F8D-22CD-4B71-BB34-874145F33EFC}">
      <dgm:prSet/>
      <dgm:spPr/>
      <dgm:t>
        <a:bodyPr/>
        <a:lstStyle/>
        <a:p>
          <a:endParaRPr lang="en-US"/>
        </a:p>
      </dgm:t>
    </dgm:pt>
    <dgm:pt modelId="{636C771D-734A-410A-B415-9018C528BE11}">
      <dgm:prSet phldrT="[Text]"/>
      <dgm:spPr/>
      <dgm:t>
        <a:bodyPr/>
        <a:lstStyle/>
        <a:p>
          <a:r>
            <a:rPr lang="en-US" dirty="0" smtClean="0"/>
            <a:t>2</a:t>
          </a:r>
          <a:endParaRPr lang="en-US" dirty="0"/>
        </a:p>
      </dgm:t>
    </dgm:pt>
    <dgm:pt modelId="{5DD4F876-2242-44A3-BCD8-5110E29C0E9D}" type="parTrans" cxnId="{79B4ACAB-E085-4615-929A-C598386D8197}">
      <dgm:prSet/>
      <dgm:spPr/>
      <dgm:t>
        <a:bodyPr/>
        <a:lstStyle/>
        <a:p>
          <a:endParaRPr lang="en-US"/>
        </a:p>
      </dgm:t>
    </dgm:pt>
    <dgm:pt modelId="{FC08A6A4-DFBE-4244-B97E-C5A9E4D8B40B}" type="sibTrans" cxnId="{79B4ACAB-E085-4615-929A-C598386D8197}">
      <dgm:prSet/>
      <dgm:spPr/>
      <dgm:t>
        <a:bodyPr/>
        <a:lstStyle/>
        <a:p>
          <a:endParaRPr lang="en-US"/>
        </a:p>
      </dgm:t>
    </dgm:pt>
    <dgm:pt modelId="{D9B7F63D-14B8-49D5-A5E5-7FCB2CF5505C}">
      <dgm:prSet phldrT="[Text]"/>
      <dgm:spPr/>
      <dgm:t>
        <a:bodyPr/>
        <a:lstStyle/>
        <a:p>
          <a:r>
            <a:rPr lang="en-US" dirty="0" smtClean="0"/>
            <a:t>3</a:t>
          </a:r>
          <a:endParaRPr lang="en-US" dirty="0"/>
        </a:p>
      </dgm:t>
    </dgm:pt>
    <dgm:pt modelId="{3EE41784-C04B-45A3-B0CC-CA9244A496B0}" type="parTrans" cxnId="{20FB9968-E407-470D-9234-859C82728F32}">
      <dgm:prSet/>
      <dgm:spPr/>
      <dgm:t>
        <a:bodyPr/>
        <a:lstStyle/>
        <a:p>
          <a:endParaRPr lang="en-US"/>
        </a:p>
      </dgm:t>
    </dgm:pt>
    <dgm:pt modelId="{4A7F8236-9DE9-4472-8126-BF8FF6DB50A9}" type="sibTrans" cxnId="{20FB9968-E407-470D-9234-859C82728F32}">
      <dgm:prSet/>
      <dgm:spPr/>
      <dgm:t>
        <a:bodyPr/>
        <a:lstStyle/>
        <a:p>
          <a:endParaRPr lang="en-US"/>
        </a:p>
      </dgm:t>
    </dgm:pt>
    <dgm:pt modelId="{BA013D5D-D9CD-4388-9252-B0FC3EB2CB43}">
      <dgm:prSet/>
      <dgm:spPr/>
      <dgm:t>
        <a:bodyPr/>
        <a:lstStyle/>
        <a:p>
          <a:r>
            <a:rPr lang="en-US" dirty="0" smtClean="0"/>
            <a:t>Providing counsel at first appearance can improve release outcomes for defendants and consolidating sessions can help facilitate this</a:t>
          </a:r>
          <a:endParaRPr lang="en-US" dirty="0"/>
        </a:p>
      </dgm:t>
    </dgm:pt>
    <dgm:pt modelId="{2B69798B-DE86-47CC-BC25-878F6435073F}" type="parTrans" cxnId="{5F6D0C50-FD8A-460B-95DE-FD7698EBF973}">
      <dgm:prSet/>
      <dgm:spPr/>
      <dgm:t>
        <a:bodyPr/>
        <a:lstStyle/>
        <a:p>
          <a:endParaRPr lang="en-US"/>
        </a:p>
      </dgm:t>
    </dgm:pt>
    <dgm:pt modelId="{CCD4CA90-74CF-4DE1-AFA6-2265BE48F5C0}" type="sibTrans" cxnId="{5F6D0C50-FD8A-460B-95DE-FD7698EBF973}">
      <dgm:prSet/>
      <dgm:spPr/>
      <dgm:t>
        <a:bodyPr/>
        <a:lstStyle/>
        <a:p>
          <a:endParaRPr lang="en-US"/>
        </a:p>
      </dgm:t>
    </dgm:pt>
    <dgm:pt modelId="{E9CF226E-0B10-43EC-A9B2-3A5F8C502183}">
      <dgm:prSet/>
      <dgm:spPr/>
      <dgm:t>
        <a:bodyPr/>
        <a:lstStyle/>
        <a:p>
          <a:r>
            <a:rPr lang="en-US" dirty="0" smtClean="0"/>
            <a:t>Having one judge preside over the majority of sessions can have unintended consequences that should be considered</a:t>
          </a:r>
          <a:endParaRPr lang="en-US" dirty="0"/>
        </a:p>
      </dgm:t>
    </dgm:pt>
    <dgm:pt modelId="{A80837DA-A6AC-4C31-97B5-76C64CDC65CC}" type="parTrans" cxnId="{B3FE4413-565D-4623-8AC5-EED0BA1BFF9A}">
      <dgm:prSet/>
      <dgm:spPr/>
      <dgm:t>
        <a:bodyPr/>
        <a:lstStyle/>
        <a:p>
          <a:endParaRPr lang="en-US"/>
        </a:p>
      </dgm:t>
    </dgm:pt>
    <dgm:pt modelId="{FC60D772-DF1F-41B9-B55C-1C5627A0FCFB}" type="sibTrans" cxnId="{B3FE4413-565D-4623-8AC5-EED0BA1BFF9A}">
      <dgm:prSet/>
      <dgm:spPr/>
      <dgm:t>
        <a:bodyPr/>
        <a:lstStyle/>
        <a:p>
          <a:endParaRPr lang="en-US"/>
        </a:p>
      </dgm:t>
    </dgm:pt>
    <dgm:pt modelId="{3BC80B16-CA8E-487B-A40D-4735A17F429C}">
      <dgm:prSet/>
      <dgm:spPr/>
      <dgm:t>
        <a:bodyPr/>
        <a:lstStyle/>
        <a:p>
          <a:r>
            <a:rPr lang="en-US" dirty="0" smtClean="0"/>
            <a:t>Sentence outcomes may not be much affected by first appearance outcomes, but further research is needed</a:t>
          </a:r>
          <a:endParaRPr lang="en-US" dirty="0"/>
        </a:p>
      </dgm:t>
    </dgm:pt>
    <dgm:pt modelId="{EF394F58-3D0A-4D61-A1A1-139F86F85C74}" type="parTrans" cxnId="{2FA85510-F46D-43BF-9AE2-89BBB5FBF0F8}">
      <dgm:prSet/>
      <dgm:spPr/>
      <dgm:t>
        <a:bodyPr/>
        <a:lstStyle/>
        <a:p>
          <a:endParaRPr lang="en-US"/>
        </a:p>
      </dgm:t>
    </dgm:pt>
    <dgm:pt modelId="{FDEEF52E-BCB7-42C4-97E0-0E7FC416D0C2}" type="sibTrans" cxnId="{2FA85510-F46D-43BF-9AE2-89BBB5FBF0F8}">
      <dgm:prSet/>
      <dgm:spPr/>
      <dgm:t>
        <a:bodyPr/>
        <a:lstStyle/>
        <a:p>
          <a:endParaRPr lang="en-US"/>
        </a:p>
      </dgm:t>
    </dgm:pt>
    <dgm:pt modelId="{E84AAEDB-94BA-4CB6-9041-9F5E754AEE07}" type="pres">
      <dgm:prSet presAssocID="{AF6605C4-8AC8-4B0C-BF37-B5BD2E3B12B9}" presName="linearFlow" presStyleCnt="0">
        <dgm:presLayoutVars>
          <dgm:dir/>
          <dgm:animLvl val="lvl"/>
          <dgm:resizeHandles val="exact"/>
        </dgm:presLayoutVars>
      </dgm:prSet>
      <dgm:spPr/>
      <dgm:t>
        <a:bodyPr/>
        <a:lstStyle/>
        <a:p>
          <a:endParaRPr lang="en-US"/>
        </a:p>
      </dgm:t>
    </dgm:pt>
    <dgm:pt modelId="{EC006603-0DC9-4BC2-9134-12EDE7157763}" type="pres">
      <dgm:prSet presAssocID="{FA0D9EAF-2CA1-4158-8B2A-B122CCABCBCF}" presName="composite" presStyleCnt="0"/>
      <dgm:spPr/>
    </dgm:pt>
    <dgm:pt modelId="{C22554FF-989C-4521-A4E7-3C5D208B9505}" type="pres">
      <dgm:prSet presAssocID="{FA0D9EAF-2CA1-4158-8B2A-B122CCABCBCF}" presName="parentText" presStyleLbl="alignNode1" presStyleIdx="0" presStyleCnt="3">
        <dgm:presLayoutVars>
          <dgm:chMax val="1"/>
          <dgm:bulletEnabled val="1"/>
        </dgm:presLayoutVars>
      </dgm:prSet>
      <dgm:spPr/>
      <dgm:t>
        <a:bodyPr/>
        <a:lstStyle/>
        <a:p>
          <a:endParaRPr lang="en-US"/>
        </a:p>
      </dgm:t>
    </dgm:pt>
    <dgm:pt modelId="{5D3A8665-518D-42AB-B8AE-2C8DF0FB0A31}" type="pres">
      <dgm:prSet presAssocID="{FA0D9EAF-2CA1-4158-8B2A-B122CCABCBCF}" presName="descendantText" presStyleLbl="alignAcc1" presStyleIdx="0" presStyleCnt="3">
        <dgm:presLayoutVars>
          <dgm:bulletEnabled val="1"/>
        </dgm:presLayoutVars>
      </dgm:prSet>
      <dgm:spPr/>
      <dgm:t>
        <a:bodyPr/>
        <a:lstStyle/>
        <a:p>
          <a:endParaRPr lang="en-US"/>
        </a:p>
      </dgm:t>
    </dgm:pt>
    <dgm:pt modelId="{107AF54E-CDD0-4D1C-8230-8C3ED88474A0}" type="pres">
      <dgm:prSet presAssocID="{F19EBC2B-49D0-49E9-8AFD-93F1F0AF6889}" presName="sp" presStyleCnt="0"/>
      <dgm:spPr/>
    </dgm:pt>
    <dgm:pt modelId="{11549F95-A863-41BA-AEFC-8322E966A832}" type="pres">
      <dgm:prSet presAssocID="{636C771D-734A-410A-B415-9018C528BE11}" presName="composite" presStyleCnt="0"/>
      <dgm:spPr/>
    </dgm:pt>
    <dgm:pt modelId="{9FA60196-0A07-4DFE-B714-3665B97727F5}" type="pres">
      <dgm:prSet presAssocID="{636C771D-734A-410A-B415-9018C528BE11}" presName="parentText" presStyleLbl="alignNode1" presStyleIdx="1" presStyleCnt="3">
        <dgm:presLayoutVars>
          <dgm:chMax val="1"/>
          <dgm:bulletEnabled val="1"/>
        </dgm:presLayoutVars>
      </dgm:prSet>
      <dgm:spPr/>
      <dgm:t>
        <a:bodyPr/>
        <a:lstStyle/>
        <a:p>
          <a:endParaRPr lang="en-US"/>
        </a:p>
      </dgm:t>
    </dgm:pt>
    <dgm:pt modelId="{53CF351F-5135-4840-988D-A186111C4239}" type="pres">
      <dgm:prSet presAssocID="{636C771D-734A-410A-B415-9018C528BE11}" presName="descendantText" presStyleLbl="alignAcc1" presStyleIdx="1" presStyleCnt="3">
        <dgm:presLayoutVars>
          <dgm:bulletEnabled val="1"/>
        </dgm:presLayoutVars>
      </dgm:prSet>
      <dgm:spPr/>
      <dgm:t>
        <a:bodyPr/>
        <a:lstStyle/>
        <a:p>
          <a:endParaRPr lang="en-US"/>
        </a:p>
      </dgm:t>
    </dgm:pt>
    <dgm:pt modelId="{93C7078A-A396-476F-B137-B5BB2D77089C}" type="pres">
      <dgm:prSet presAssocID="{FC08A6A4-DFBE-4244-B97E-C5A9E4D8B40B}" presName="sp" presStyleCnt="0"/>
      <dgm:spPr/>
    </dgm:pt>
    <dgm:pt modelId="{D1215E2E-830B-45DF-9C45-12E9D4E04A71}" type="pres">
      <dgm:prSet presAssocID="{D9B7F63D-14B8-49D5-A5E5-7FCB2CF5505C}" presName="composite" presStyleCnt="0"/>
      <dgm:spPr/>
    </dgm:pt>
    <dgm:pt modelId="{76E12BC6-1C7E-4D36-9699-A9C0CC495E47}" type="pres">
      <dgm:prSet presAssocID="{D9B7F63D-14B8-49D5-A5E5-7FCB2CF5505C}" presName="parentText" presStyleLbl="alignNode1" presStyleIdx="2" presStyleCnt="3">
        <dgm:presLayoutVars>
          <dgm:chMax val="1"/>
          <dgm:bulletEnabled val="1"/>
        </dgm:presLayoutVars>
      </dgm:prSet>
      <dgm:spPr/>
      <dgm:t>
        <a:bodyPr/>
        <a:lstStyle/>
        <a:p>
          <a:endParaRPr lang="en-US"/>
        </a:p>
      </dgm:t>
    </dgm:pt>
    <dgm:pt modelId="{0657B590-E6E9-4E44-9010-D4BD5CDB5029}" type="pres">
      <dgm:prSet presAssocID="{D9B7F63D-14B8-49D5-A5E5-7FCB2CF5505C}" presName="descendantText" presStyleLbl="alignAcc1" presStyleIdx="2" presStyleCnt="3">
        <dgm:presLayoutVars>
          <dgm:bulletEnabled val="1"/>
        </dgm:presLayoutVars>
      </dgm:prSet>
      <dgm:spPr/>
      <dgm:t>
        <a:bodyPr/>
        <a:lstStyle/>
        <a:p>
          <a:endParaRPr lang="en-US"/>
        </a:p>
      </dgm:t>
    </dgm:pt>
  </dgm:ptLst>
  <dgm:cxnLst>
    <dgm:cxn modelId="{3664D0C2-2818-4182-8CC4-03FF2A310903}" type="presOf" srcId="{E9CF226E-0B10-43EC-A9B2-3A5F8C502183}" destId="{53CF351F-5135-4840-988D-A186111C4239}" srcOrd="0" destOrd="0" presId="urn:microsoft.com/office/officeart/2005/8/layout/chevron2"/>
    <dgm:cxn modelId="{C4E2BE13-B93A-4B8E-8231-C01F32BF913D}" type="presOf" srcId="{BA013D5D-D9CD-4388-9252-B0FC3EB2CB43}" destId="{5D3A8665-518D-42AB-B8AE-2C8DF0FB0A31}" srcOrd="0" destOrd="0" presId="urn:microsoft.com/office/officeart/2005/8/layout/chevron2"/>
    <dgm:cxn modelId="{79B4ACAB-E085-4615-929A-C598386D8197}" srcId="{AF6605C4-8AC8-4B0C-BF37-B5BD2E3B12B9}" destId="{636C771D-734A-410A-B415-9018C528BE11}" srcOrd="1" destOrd="0" parTransId="{5DD4F876-2242-44A3-BCD8-5110E29C0E9D}" sibTransId="{FC08A6A4-DFBE-4244-B97E-C5A9E4D8B40B}"/>
    <dgm:cxn modelId="{C42041CC-6CB3-4D9B-A81C-3A8F6FBC7883}" type="presOf" srcId="{D9B7F63D-14B8-49D5-A5E5-7FCB2CF5505C}" destId="{76E12BC6-1C7E-4D36-9699-A9C0CC495E47}" srcOrd="0" destOrd="0" presId="urn:microsoft.com/office/officeart/2005/8/layout/chevron2"/>
    <dgm:cxn modelId="{35F53F8D-22CD-4B71-BB34-874145F33EFC}" srcId="{AF6605C4-8AC8-4B0C-BF37-B5BD2E3B12B9}" destId="{FA0D9EAF-2CA1-4158-8B2A-B122CCABCBCF}" srcOrd="0" destOrd="0" parTransId="{88812471-4F48-4526-B513-41DED3A02F07}" sibTransId="{F19EBC2B-49D0-49E9-8AFD-93F1F0AF6889}"/>
    <dgm:cxn modelId="{2FA85510-F46D-43BF-9AE2-89BBB5FBF0F8}" srcId="{D9B7F63D-14B8-49D5-A5E5-7FCB2CF5505C}" destId="{3BC80B16-CA8E-487B-A40D-4735A17F429C}" srcOrd="0" destOrd="0" parTransId="{EF394F58-3D0A-4D61-A1A1-139F86F85C74}" sibTransId="{FDEEF52E-BCB7-42C4-97E0-0E7FC416D0C2}"/>
    <dgm:cxn modelId="{5DFED702-66D0-4107-8C17-0A3935FC7BB3}" type="presOf" srcId="{FA0D9EAF-2CA1-4158-8B2A-B122CCABCBCF}" destId="{C22554FF-989C-4521-A4E7-3C5D208B9505}" srcOrd="0" destOrd="0" presId="urn:microsoft.com/office/officeart/2005/8/layout/chevron2"/>
    <dgm:cxn modelId="{C39AE380-E355-4718-AFBC-DEBC1AFABA3B}" type="presOf" srcId="{636C771D-734A-410A-B415-9018C528BE11}" destId="{9FA60196-0A07-4DFE-B714-3665B97727F5}" srcOrd="0" destOrd="0" presId="urn:microsoft.com/office/officeart/2005/8/layout/chevron2"/>
    <dgm:cxn modelId="{9F354235-C0EF-4115-9EBF-44915982D5FA}" type="presOf" srcId="{3BC80B16-CA8E-487B-A40D-4735A17F429C}" destId="{0657B590-E6E9-4E44-9010-D4BD5CDB5029}" srcOrd="0" destOrd="0" presId="urn:microsoft.com/office/officeart/2005/8/layout/chevron2"/>
    <dgm:cxn modelId="{B3FE4413-565D-4623-8AC5-EED0BA1BFF9A}" srcId="{636C771D-734A-410A-B415-9018C528BE11}" destId="{E9CF226E-0B10-43EC-A9B2-3A5F8C502183}" srcOrd="0" destOrd="0" parTransId="{A80837DA-A6AC-4C31-97B5-76C64CDC65CC}" sibTransId="{FC60D772-DF1F-41B9-B55C-1C5627A0FCFB}"/>
    <dgm:cxn modelId="{20FB9968-E407-470D-9234-859C82728F32}" srcId="{AF6605C4-8AC8-4B0C-BF37-B5BD2E3B12B9}" destId="{D9B7F63D-14B8-49D5-A5E5-7FCB2CF5505C}" srcOrd="2" destOrd="0" parTransId="{3EE41784-C04B-45A3-B0CC-CA9244A496B0}" sibTransId="{4A7F8236-9DE9-4472-8126-BF8FF6DB50A9}"/>
    <dgm:cxn modelId="{5F6D0C50-FD8A-460B-95DE-FD7698EBF973}" srcId="{FA0D9EAF-2CA1-4158-8B2A-B122CCABCBCF}" destId="{BA013D5D-D9CD-4388-9252-B0FC3EB2CB43}" srcOrd="0" destOrd="0" parTransId="{2B69798B-DE86-47CC-BC25-878F6435073F}" sibTransId="{CCD4CA90-74CF-4DE1-AFA6-2265BE48F5C0}"/>
    <dgm:cxn modelId="{F8324B7C-F128-4E45-A171-62B45421EAEE}" type="presOf" srcId="{AF6605C4-8AC8-4B0C-BF37-B5BD2E3B12B9}" destId="{E84AAEDB-94BA-4CB6-9041-9F5E754AEE07}" srcOrd="0" destOrd="0" presId="urn:microsoft.com/office/officeart/2005/8/layout/chevron2"/>
    <dgm:cxn modelId="{27356ECC-7F7F-4AD5-831C-D51F86A48FEA}" type="presParOf" srcId="{E84AAEDB-94BA-4CB6-9041-9F5E754AEE07}" destId="{EC006603-0DC9-4BC2-9134-12EDE7157763}" srcOrd="0" destOrd="0" presId="urn:microsoft.com/office/officeart/2005/8/layout/chevron2"/>
    <dgm:cxn modelId="{231A21BC-2231-433F-ADE4-D32B2EF79A58}" type="presParOf" srcId="{EC006603-0DC9-4BC2-9134-12EDE7157763}" destId="{C22554FF-989C-4521-A4E7-3C5D208B9505}" srcOrd="0" destOrd="0" presId="urn:microsoft.com/office/officeart/2005/8/layout/chevron2"/>
    <dgm:cxn modelId="{15E4B328-C7A1-435F-B363-9877E1D06412}" type="presParOf" srcId="{EC006603-0DC9-4BC2-9134-12EDE7157763}" destId="{5D3A8665-518D-42AB-B8AE-2C8DF0FB0A31}" srcOrd="1" destOrd="0" presId="urn:microsoft.com/office/officeart/2005/8/layout/chevron2"/>
    <dgm:cxn modelId="{6AC6AA5E-572F-4ED8-97F7-FA5564B7B808}" type="presParOf" srcId="{E84AAEDB-94BA-4CB6-9041-9F5E754AEE07}" destId="{107AF54E-CDD0-4D1C-8230-8C3ED88474A0}" srcOrd="1" destOrd="0" presId="urn:microsoft.com/office/officeart/2005/8/layout/chevron2"/>
    <dgm:cxn modelId="{EA6D17C6-E4E0-44DE-AFCF-2BA879A39A69}" type="presParOf" srcId="{E84AAEDB-94BA-4CB6-9041-9F5E754AEE07}" destId="{11549F95-A863-41BA-AEFC-8322E966A832}" srcOrd="2" destOrd="0" presId="urn:microsoft.com/office/officeart/2005/8/layout/chevron2"/>
    <dgm:cxn modelId="{C5A36AC8-E472-41CB-B18C-2BFFF25959FB}" type="presParOf" srcId="{11549F95-A863-41BA-AEFC-8322E966A832}" destId="{9FA60196-0A07-4DFE-B714-3665B97727F5}" srcOrd="0" destOrd="0" presId="urn:microsoft.com/office/officeart/2005/8/layout/chevron2"/>
    <dgm:cxn modelId="{36AF5E42-B87D-418E-AC58-2122D94856C7}" type="presParOf" srcId="{11549F95-A863-41BA-AEFC-8322E966A832}" destId="{53CF351F-5135-4840-988D-A186111C4239}" srcOrd="1" destOrd="0" presId="urn:microsoft.com/office/officeart/2005/8/layout/chevron2"/>
    <dgm:cxn modelId="{C7B2E93A-6BA0-4FDD-A234-051E34480342}" type="presParOf" srcId="{E84AAEDB-94BA-4CB6-9041-9F5E754AEE07}" destId="{93C7078A-A396-476F-B137-B5BB2D77089C}" srcOrd="3" destOrd="0" presId="urn:microsoft.com/office/officeart/2005/8/layout/chevron2"/>
    <dgm:cxn modelId="{F97CD811-8338-4DA5-B82F-E0F2F0112CF9}" type="presParOf" srcId="{E84AAEDB-94BA-4CB6-9041-9F5E754AEE07}" destId="{D1215E2E-830B-45DF-9C45-12E9D4E04A71}" srcOrd="4" destOrd="0" presId="urn:microsoft.com/office/officeart/2005/8/layout/chevron2"/>
    <dgm:cxn modelId="{754A562D-154C-46EA-9E48-367097F460F0}" type="presParOf" srcId="{D1215E2E-830B-45DF-9C45-12E9D4E04A71}" destId="{76E12BC6-1C7E-4D36-9699-A9C0CC495E47}" srcOrd="0" destOrd="0" presId="urn:microsoft.com/office/officeart/2005/8/layout/chevron2"/>
    <dgm:cxn modelId="{F890DD3C-1FE2-4F29-818E-E697DD586790}" type="presParOf" srcId="{D1215E2E-830B-45DF-9C45-12E9D4E04A71}" destId="{0657B590-E6E9-4E44-9010-D4BD5CDB5029}"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B81361-23D1-415B-8186-82971E1348A2}" type="datetimeFigureOut">
              <a:rPr lang="en-US" smtClean="0"/>
              <a:t>1/28/2015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AE28F2-44A9-40E6-B17C-D8CADB1A418F}" type="slidenum">
              <a:rPr lang="en-US" smtClean="0"/>
              <a:t>‹#›</a:t>
            </a:fld>
            <a:endParaRPr lang="en-US"/>
          </a:p>
        </p:txBody>
      </p:sp>
    </p:spTree>
    <p:extLst>
      <p:ext uri="{BB962C8B-B14F-4D97-AF65-F5344CB8AC3E}">
        <p14:creationId xmlns:p14="http://schemas.microsoft.com/office/powerpoint/2010/main" val="2864546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project</a:t>
            </a:r>
            <a:r>
              <a:rPr lang="en-US" baseline="0" dirty="0" smtClean="0"/>
              <a:t> I am presenting to you today represents our combined research efforts that have taken place over the past year and a half. Our project is focused on providing counsel at first appearance in a semi-rural county and what I am presenting today represents the first exploratory analyses. Before we get into that I will start with a brief overview of the state of indigent defense in NYS and some prior research on the issue of providing counsel at first appearance. </a:t>
            </a:r>
            <a:endParaRPr lang="en-US" dirty="0"/>
          </a:p>
        </p:txBody>
      </p:sp>
      <p:sp>
        <p:nvSpPr>
          <p:cNvPr id="4" name="Slide Number Placeholder 3"/>
          <p:cNvSpPr>
            <a:spLocks noGrp="1"/>
          </p:cNvSpPr>
          <p:nvPr>
            <p:ph type="sldNum" sz="quarter" idx="10"/>
          </p:nvPr>
        </p:nvSpPr>
        <p:spPr/>
        <p:txBody>
          <a:bodyPr/>
          <a:lstStyle/>
          <a:p>
            <a:fld id="{9EAE28F2-44A9-40E6-B17C-D8CADB1A418F}" type="slidenum">
              <a:rPr lang="en-US" smtClean="0"/>
              <a:t>1</a:t>
            </a:fld>
            <a:endParaRPr lang="en-US"/>
          </a:p>
        </p:txBody>
      </p:sp>
    </p:spTree>
    <p:extLst>
      <p:ext uri="{BB962C8B-B14F-4D97-AF65-F5344CB8AC3E}">
        <p14:creationId xmlns:p14="http://schemas.microsoft.com/office/powerpoint/2010/main" val="28105265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attorneys we </a:t>
            </a:r>
            <a:r>
              <a:rPr lang="en-US" baseline="0" smtClean="0"/>
              <a:t>interviewed felt </a:t>
            </a:r>
            <a:r>
              <a:rPr lang="en-US" baseline="0" dirty="0" smtClean="0"/>
              <a:t>that a certain judge, here referred to as Judge A, was making some decisions that would stand out when compared to the other judges. This slide presents two sets of hypotheses-one set for the expected results of having counsel at appearance and another for the expected results of having Judge A as your arraignment judge.</a:t>
            </a:r>
            <a:endParaRPr lang="en-US" dirty="0"/>
          </a:p>
        </p:txBody>
      </p:sp>
      <p:sp>
        <p:nvSpPr>
          <p:cNvPr id="4" name="Slide Number Placeholder 3"/>
          <p:cNvSpPr>
            <a:spLocks noGrp="1"/>
          </p:cNvSpPr>
          <p:nvPr>
            <p:ph type="sldNum" sz="quarter" idx="10"/>
          </p:nvPr>
        </p:nvSpPr>
        <p:spPr/>
        <p:txBody>
          <a:bodyPr/>
          <a:lstStyle/>
          <a:p>
            <a:fld id="{9EAE28F2-44A9-40E6-B17C-D8CADB1A418F}" type="slidenum">
              <a:rPr lang="en-US" smtClean="0"/>
              <a:t>10</a:t>
            </a:fld>
            <a:endParaRPr lang="en-US"/>
          </a:p>
        </p:txBody>
      </p:sp>
    </p:spTree>
    <p:extLst>
      <p:ext uri="{BB962C8B-B14F-4D97-AF65-F5344CB8AC3E}">
        <p14:creationId xmlns:p14="http://schemas.microsoft.com/office/powerpoint/2010/main" val="11749041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Point out that most defendants identified as White, non-Hispanic, which is in</a:t>
            </a:r>
            <a:r>
              <a:rPr lang="en-US" baseline="0" dirty="0" smtClean="0"/>
              <a:t> line with the county population.</a:t>
            </a:r>
          </a:p>
          <a:p>
            <a:r>
              <a:rPr lang="en-US" baseline="0" dirty="0" smtClean="0"/>
              <a:t>Also, vast majority of defendants were male. Average age varied slightly between the pre and post sample.</a:t>
            </a:r>
            <a:endParaRPr lang="en-US" dirty="0"/>
          </a:p>
        </p:txBody>
      </p:sp>
      <p:sp>
        <p:nvSpPr>
          <p:cNvPr id="4" name="Slide Number Placeholder 3"/>
          <p:cNvSpPr>
            <a:spLocks noGrp="1"/>
          </p:cNvSpPr>
          <p:nvPr>
            <p:ph type="sldNum" sz="quarter" idx="10"/>
          </p:nvPr>
        </p:nvSpPr>
        <p:spPr/>
        <p:txBody>
          <a:bodyPr/>
          <a:lstStyle/>
          <a:p>
            <a:fld id="{9EAE28F2-44A9-40E6-B17C-D8CADB1A418F}" type="slidenum">
              <a:rPr lang="en-US" smtClean="0"/>
              <a:t>11</a:t>
            </a:fld>
            <a:endParaRPr lang="en-US"/>
          </a:p>
        </p:txBody>
      </p:sp>
    </p:spTree>
    <p:extLst>
      <p:ext uri="{BB962C8B-B14F-4D97-AF65-F5344CB8AC3E}">
        <p14:creationId xmlns:p14="http://schemas.microsoft.com/office/powerpoint/2010/main" val="29658766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dependent</a:t>
            </a:r>
            <a:r>
              <a:rPr lang="en-US" baseline="0" dirty="0" smtClean="0"/>
              <a:t> variable is listed at the top of each analysis slide. In this slide we examine the effects of CAFA and control variables on first appearance outcomes. Outcomes were divided into favorable (ROR, bail made) and unfavorable (detain, bail not made). The only significant predictor of a favorable outcome was CAFA, showing that having counsel at arraignment is reflected in arraignment outcomes.</a:t>
            </a:r>
            <a:endParaRPr lang="en-US" dirty="0"/>
          </a:p>
        </p:txBody>
      </p:sp>
      <p:sp>
        <p:nvSpPr>
          <p:cNvPr id="4" name="Slide Number Placeholder 3"/>
          <p:cNvSpPr>
            <a:spLocks noGrp="1"/>
          </p:cNvSpPr>
          <p:nvPr>
            <p:ph type="sldNum" sz="quarter" idx="10"/>
          </p:nvPr>
        </p:nvSpPr>
        <p:spPr/>
        <p:txBody>
          <a:bodyPr/>
          <a:lstStyle/>
          <a:p>
            <a:fld id="{9EAE28F2-44A9-40E6-B17C-D8CADB1A418F}" type="slidenum">
              <a:rPr lang="en-US" smtClean="0"/>
              <a:t>12</a:t>
            </a:fld>
            <a:endParaRPr lang="en-US"/>
          </a:p>
        </p:txBody>
      </p:sp>
    </p:spTree>
    <p:extLst>
      <p:ext uri="{BB962C8B-B14F-4D97-AF65-F5344CB8AC3E}">
        <p14:creationId xmlns:p14="http://schemas.microsoft.com/office/powerpoint/2010/main" val="7645129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Bail amount was also dichotomized into low</a:t>
            </a:r>
            <a:r>
              <a:rPr lang="en-US" baseline="0" dirty="0" smtClean="0"/>
              <a:t> and high categories. In this model we see conflicting effects-CAFA results in lower bail amounts, while having Judge A results in higher bail amounts. Having a felony top charge also resulted in higher bails, but the effect the smaller than that of having Judge A.</a:t>
            </a:r>
            <a:endParaRPr lang="en-US" dirty="0" smtClean="0"/>
          </a:p>
          <a:p>
            <a:endParaRPr lang="en-US" dirty="0"/>
          </a:p>
        </p:txBody>
      </p:sp>
      <p:sp>
        <p:nvSpPr>
          <p:cNvPr id="4" name="Slide Number Placeholder 3"/>
          <p:cNvSpPr>
            <a:spLocks noGrp="1"/>
          </p:cNvSpPr>
          <p:nvPr>
            <p:ph type="sldNum" sz="quarter" idx="10"/>
          </p:nvPr>
        </p:nvSpPr>
        <p:spPr/>
        <p:txBody>
          <a:bodyPr/>
          <a:lstStyle/>
          <a:p>
            <a:fld id="{9EAE28F2-44A9-40E6-B17C-D8CADB1A418F}" type="slidenum">
              <a:rPr lang="en-US" smtClean="0"/>
              <a:t>13</a:t>
            </a:fld>
            <a:endParaRPr lang="en-US"/>
          </a:p>
        </p:txBody>
      </p:sp>
    </p:spTree>
    <p:extLst>
      <p:ext uri="{BB962C8B-B14F-4D97-AF65-F5344CB8AC3E}">
        <p14:creationId xmlns:p14="http://schemas.microsoft.com/office/powerpoint/2010/main" val="40418566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model we examine</a:t>
            </a:r>
            <a:r>
              <a:rPr lang="en-US" baseline="0" dirty="0" smtClean="0"/>
              <a:t> the effects of various variables on the number of days spent in pretrial detention. Based on the theoretical assumption that spending more than a day in detention can have serious effects on a defendant’s life, the variable was dichotomized into 1 day or less and more than 1 day spent in pretrial detention.</a:t>
            </a:r>
          </a:p>
          <a:p>
            <a:r>
              <a:rPr lang="en-US" baseline="0" dirty="0" smtClean="0"/>
              <a:t>We found that neither having CAFA or Judge A at arraignment had any effect on the number of days spent in pretrial detention. Having a prior arrest or a higher bail amount meant a defendant was more likely to spend more than 1 day in pretrial detention.</a:t>
            </a:r>
            <a:endParaRPr lang="en-US" dirty="0"/>
          </a:p>
        </p:txBody>
      </p:sp>
      <p:sp>
        <p:nvSpPr>
          <p:cNvPr id="4" name="Slide Number Placeholder 3"/>
          <p:cNvSpPr>
            <a:spLocks noGrp="1"/>
          </p:cNvSpPr>
          <p:nvPr>
            <p:ph type="sldNum" sz="quarter" idx="10"/>
          </p:nvPr>
        </p:nvSpPr>
        <p:spPr/>
        <p:txBody>
          <a:bodyPr/>
          <a:lstStyle/>
          <a:p>
            <a:fld id="{9EAE28F2-44A9-40E6-B17C-D8CADB1A418F}" type="slidenum">
              <a:rPr lang="en-US" smtClean="0"/>
              <a:t>14</a:t>
            </a:fld>
            <a:endParaRPr lang="en-US"/>
          </a:p>
        </p:txBody>
      </p:sp>
    </p:spTree>
    <p:extLst>
      <p:ext uri="{BB962C8B-B14F-4D97-AF65-F5344CB8AC3E}">
        <p14:creationId xmlns:p14="http://schemas.microsoft.com/office/powerpoint/2010/main" val="31796210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last variable we examine was most serious sentence outcome. It too was dichotomized into f</a:t>
            </a:r>
            <a:r>
              <a:rPr lang="en-US" dirty="0" smtClean="0"/>
              <a:t>avorable</a:t>
            </a:r>
            <a:r>
              <a:rPr lang="en-US" baseline="0" dirty="0" smtClean="0"/>
              <a:t> (</a:t>
            </a:r>
            <a:r>
              <a:rPr lang="en-US" dirty="0" smtClean="0"/>
              <a:t>probation</a:t>
            </a:r>
            <a:r>
              <a:rPr lang="en-US" baseline="0" dirty="0" smtClean="0"/>
              <a:t>, community service, OOP) and less favorable (jail, prison) outcomes. First we ran limited models that focuses on the effects of prior outcome variables on the sentence outcome. In separate models, having fewer days in pretrial detention resulted in a more favorable outcome, as did having a more favorable first appearance outcome (which in turn was affected by having CAFA if you look back at an earlier model).</a:t>
            </a:r>
            <a:endParaRPr lang="en-US" dirty="0"/>
          </a:p>
        </p:txBody>
      </p:sp>
      <p:sp>
        <p:nvSpPr>
          <p:cNvPr id="4" name="Slide Number Placeholder 3"/>
          <p:cNvSpPr>
            <a:spLocks noGrp="1"/>
          </p:cNvSpPr>
          <p:nvPr>
            <p:ph type="sldNum" sz="quarter" idx="10"/>
          </p:nvPr>
        </p:nvSpPr>
        <p:spPr/>
        <p:txBody>
          <a:bodyPr/>
          <a:lstStyle/>
          <a:p>
            <a:fld id="{9EAE28F2-44A9-40E6-B17C-D8CADB1A418F}" type="slidenum">
              <a:rPr lang="en-US" smtClean="0"/>
              <a:t>15</a:t>
            </a:fld>
            <a:endParaRPr lang="en-US"/>
          </a:p>
        </p:txBody>
      </p:sp>
    </p:spTree>
    <p:extLst>
      <p:ext uri="{BB962C8B-B14F-4D97-AF65-F5344CB8AC3E}">
        <p14:creationId xmlns:p14="http://schemas.microsoft.com/office/powerpoint/2010/main" val="22718987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final model adds in control</a:t>
            </a:r>
            <a:r>
              <a:rPr lang="en-US" baseline="0" dirty="0" smtClean="0"/>
              <a:t> variables and once we do find that none of the prior outcome variables have any effect on sentence outcome. (Days in detention is shown here, but we also ran similar models with bail amount and arraignment outcome with similar results). In these models only having a felony charge or a prior conviction had any effect on sentence outcome-they both made it more likely a defendant would receive an unfavorable sentence.</a:t>
            </a:r>
            <a:endParaRPr lang="en-US" dirty="0"/>
          </a:p>
        </p:txBody>
      </p:sp>
      <p:sp>
        <p:nvSpPr>
          <p:cNvPr id="4" name="Slide Number Placeholder 3"/>
          <p:cNvSpPr>
            <a:spLocks noGrp="1"/>
          </p:cNvSpPr>
          <p:nvPr>
            <p:ph type="sldNum" sz="quarter" idx="10"/>
          </p:nvPr>
        </p:nvSpPr>
        <p:spPr/>
        <p:txBody>
          <a:bodyPr/>
          <a:lstStyle/>
          <a:p>
            <a:fld id="{9EAE28F2-44A9-40E6-B17C-D8CADB1A418F}" type="slidenum">
              <a:rPr lang="en-US" smtClean="0"/>
              <a:t>16</a:t>
            </a:fld>
            <a:endParaRPr lang="en-US"/>
          </a:p>
        </p:txBody>
      </p:sp>
    </p:spTree>
    <p:extLst>
      <p:ext uri="{BB962C8B-B14F-4D97-AF65-F5344CB8AC3E}">
        <p14:creationId xmlns:p14="http://schemas.microsoft.com/office/powerpoint/2010/main" val="28068555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Green text indicates a finding in the expected direction, while red text indicates</a:t>
            </a:r>
            <a:r>
              <a:rPr lang="en-US" baseline="0" dirty="0" smtClean="0"/>
              <a:t> an unexpected finding as compared to the hypotheses presented earlier.</a:t>
            </a:r>
            <a:endParaRPr lang="en-US" dirty="0"/>
          </a:p>
        </p:txBody>
      </p:sp>
      <p:sp>
        <p:nvSpPr>
          <p:cNvPr id="4" name="Slide Number Placeholder 3"/>
          <p:cNvSpPr>
            <a:spLocks noGrp="1"/>
          </p:cNvSpPr>
          <p:nvPr>
            <p:ph type="sldNum" sz="quarter" idx="10"/>
          </p:nvPr>
        </p:nvSpPr>
        <p:spPr/>
        <p:txBody>
          <a:bodyPr/>
          <a:lstStyle/>
          <a:p>
            <a:fld id="{9EAE28F2-44A9-40E6-B17C-D8CADB1A418F}" type="slidenum">
              <a:rPr lang="en-US" smtClean="0"/>
              <a:t>17</a:t>
            </a:fld>
            <a:endParaRPr lang="en-US"/>
          </a:p>
        </p:txBody>
      </p:sp>
    </p:spTree>
    <p:extLst>
      <p:ext uri="{BB962C8B-B14F-4D97-AF65-F5344CB8AC3E}">
        <p14:creationId xmlns:p14="http://schemas.microsoft.com/office/powerpoint/2010/main" val="34689948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Conclusions based on the analyses presented. </a:t>
            </a:r>
            <a:endParaRPr lang="en-US" dirty="0"/>
          </a:p>
        </p:txBody>
      </p:sp>
      <p:sp>
        <p:nvSpPr>
          <p:cNvPr id="4" name="Slide Number Placeholder 3"/>
          <p:cNvSpPr>
            <a:spLocks noGrp="1"/>
          </p:cNvSpPr>
          <p:nvPr>
            <p:ph type="sldNum" sz="quarter" idx="10"/>
          </p:nvPr>
        </p:nvSpPr>
        <p:spPr/>
        <p:txBody>
          <a:bodyPr/>
          <a:lstStyle/>
          <a:p>
            <a:fld id="{9EAE28F2-44A9-40E6-B17C-D8CADB1A418F}" type="slidenum">
              <a:rPr lang="en-US" smtClean="0"/>
              <a:t>18</a:t>
            </a:fld>
            <a:endParaRPr lang="en-US"/>
          </a:p>
        </p:txBody>
      </p:sp>
    </p:spTree>
    <p:extLst>
      <p:ext uri="{BB962C8B-B14F-4D97-AF65-F5344CB8AC3E}">
        <p14:creationId xmlns:p14="http://schemas.microsoft.com/office/powerpoint/2010/main" val="22759344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policy implications to consider based on our preliminary analyses.</a:t>
            </a:r>
            <a:endParaRPr lang="en-US" dirty="0"/>
          </a:p>
        </p:txBody>
      </p:sp>
      <p:sp>
        <p:nvSpPr>
          <p:cNvPr id="4" name="Slide Number Placeholder 3"/>
          <p:cNvSpPr>
            <a:spLocks noGrp="1"/>
          </p:cNvSpPr>
          <p:nvPr>
            <p:ph type="sldNum" sz="quarter" idx="10"/>
          </p:nvPr>
        </p:nvSpPr>
        <p:spPr/>
        <p:txBody>
          <a:bodyPr/>
          <a:lstStyle/>
          <a:p>
            <a:fld id="{9EAE28F2-44A9-40E6-B17C-D8CADB1A418F}" type="slidenum">
              <a:rPr lang="en-US" smtClean="0"/>
              <a:t>19</a:t>
            </a:fld>
            <a:endParaRPr lang="en-US"/>
          </a:p>
        </p:txBody>
      </p:sp>
    </p:spTree>
    <p:extLst>
      <p:ext uri="{BB962C8B-B14F-4D97-AF65-F5344CB8AC3E}">
        <p14:creationId xmlns:p14="http://schemas.microsoft.com/office/powerpoint/2010/main" val="1365877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Counsel at first appearance in law.</a:t>
            </a:r>
          </a:p>
          <a:p>
            <a:r>
              <a:rPr lang="en-US" dirty="0" smtClean="0"/>
              <a:t>By law, counsel is required to be assigned at a defendant’s first appearance before a judicial officer.</a:t>
            </a:r>
          </a:p>
          <a:p>
            <a:endParaRPr lang="en-US" dirty="0" smtClean="0"/>
          </a:p>
          <a:p>
            <a:r>
              <a:rPr lang="en-US" b="1" dirty="0" smtClean="0"/>
              <a:t>In </a:t>
            </a:r>
            <a:r>
              <a:rPr lang="en-US" b="1" i="1" dirty="0" err="1" smtClean="0"/>
              <a:t>Rothgery</a:t>
            </a:r>
            <a:r>
              <a:rPr lang="en-US" dirty="0" smtClean="0"/>
              <a:t>, Texas argued</a:t>
            </a:r>
            <a:r>
              <a:rPr lang="en-US" baseline="0" dirty="0" smtClean="0"/>
              <a:t> assigned counsel was not needed when the defendant was first told of the charges against him because </a:t>
            </a:r>
            <a:r>
              <a:rPr lang="en-US" i="1" baseline="0" dirty="0" smtClean="0"/>
              <a:t>no prosecutor was present at that hearing</a:t>
            </a:r>
            <a:r>
              <a:rPr lang="en-US" i="0" baseline="0" dirty="0" smtClean="0"/>
              <a:t> and therefore it was </a:t>
            </a:r>
            <a:r>
              <a:rPr lang="en-US" i="1" baseline="0" dirty="0" smtClean="0"/>
              <a:t>not clear that the state intended to prosecute at that time</a:t>
            </a:r>
            <a:r>
              <a:rPr lang="en-US" i="0" baseline="0" dirty="0" smtClean="0"/>
              <a:t>.  </a:t>
            </a:r>
          </a:p>
          <a:p>
            <a:r>
              <a:rPr lang="en-US" i="0" baseline="0" dirty="0" smtClean="0"/>
              <a:t>SCOTUS disagreed, saying instead, </a:t>
            </a:r>
            <a:r>
              <a:rPr lang="en-US" b="1" i="0" baseline="0" dirty="0" smtClean="0"/>
              <a:t>counsel was required because ‘adversary judicial proceedings’ had commenced at this ‘initial appearance before a magistrate’</a:t>
            </a:r>
            <a:r>
              <a:rPr lang="en-US" i="0" baseline="0" dirty="0" smtClean="0"/>
              <a:t> where </a:t>
            </a:r>
            <a:r>
              <a:rPr lang="en-US" i="0" baseline="0" dirty="0" err="1" smtClean="0"/>
              <a:t>Rothgery</a:t>
            </a:r>
            <a:r>
              <a:rPr lang="en-US" i="0" baseline="0" dirty="0" smtClean="0"/>
              <a:t> was informed of the charge against him and his liberty subjected to restriction.</a:t>
            </a:r>
          </a:p>
          <a:p>
            <a:endParaRPr lang="en-US" i="0" baseline="0" dirty="0" smtClean="0"/>
          </a:p>
          <a:p>
            <a:r>
              <a:rPr lang="en-US" i="0" baseline="0" dirty="0" smtClean="0"/>
              <a:t>Note, however, that </a:t>
            </a:r>
            <a:r>
              <a:rPr lang="en-US" b="1" i="0" baseline="0" dirty="0" err="1" smtClean="0"/>
              <a:t>Rothgery</a:t>
            </a:r>
            <a:r>
              <a:rPr lang="en-US" b="1" i="0" baseline="0" dirty="0" smtClean="0"/>
              <a:t> does not guarantee PHYSICAL presence of counsel</a:t>
            </a:r>
            <a:r>
              <a:rPr lang="en-US" i="0" baseline="0" dirty="0" smtClean="0"/>
              <a:t>.  Only that counsel be APPOINTED. </a:t>
            </a:r>
          </a:p>
          <a:p>
            <a:endParaRPr lang="en-US" i="0" baseline="0" dirty="0" smtClean="0"/>
          </a:p>
          <a:p>
            <a:r>
              <a:rPr lang="en-US" b="1" i="0" baseline="0" dirty="0" smtClean="0"/>
              <a:t>In New York </a:t>
            </a:r>
            <a:r>
              <a:rPr lang="en-US" i="0" baseline="0" dirty="0" smtClean="0"/>
              <a:t>the rules (NY </a:t>
            </a:r>
            <a:r>
              <a:rPr lang="en-US" i="0" baseline="0" dirty="0" err="1" smtClean="0"/>
              <a:t>Crim</a:t>
            </a:r>
            <a:r>
              <a:rPr lang="en-US" i="0" baseline="0" dirty="0" smtClean="0"/>
              <a:t> Procedure Law 170.10(3)) state that </a:t>
            </a:r>
            <a:r>
              <a:rPr lang="en-US" b="1" i="0" baseline="0" dirty="0" smtClean="0"/>
              <a:t>defendant has the right to ‘aid of counsel’, suggesting physical presence, but also has provisions in place in case they don’t have it:</a:t>
            </a:r>
          </a:p>
          <a:p>
            <a:endParaRPr lang="en-US" b="0" dirty="0" smtClean="0">
              <a:effectLst/>
            </a:endParaRPr>
          </a:p>
          <a:p>
            <a:r>
              <a:rPr lang="en-US" b="1" dirty="0" smtClean="0">
                <a:effectLst/>
              </a:rPr>
              <a:t>In Reality</a:t>
            </a:r>
            <a:endParaRPr lang="en-US" b="0" dirty="0" smtClean="0">
              <a:effectLst/>
            </a:endParaRPr>
          </a:p>
          <a:p>
            <a:r>
              <a:rPr lang="en-US" b="0" dirty="0" smtClean="0">
                <a:effectLst/>
              </a:rPr>
              <a:t>8 states mandate</a:t>
            </a:r>
            <a:r>
              <a:rPr lang="en-US" b="0" baseline="0" dirty="0" smtClean="0">
                <a:effectLst/>
              </a:rPr>
              <a:t> presence of counsel at first appearance (Colbert, 2011, survey published in </a:t>
            </a:r>
            <a:r>
              <a:rPr lang="en-US" b="0" i="1" baseline="0" dirty="0" smtClean="0">
                <a:effectLst/>
              </a:rPr>
              <a:t>Buffalo Law Review</a:t>
            </a:r>
            <a:r>
              <a:rPr lang="en-US" b="0" i="0" baseline="0" dirty="0" smtClean="0">
                <a:effectLst/>
              </a:rPr>
              <a:t>).</a:t>
            </a:r>
          </a:p>
          <a:p>
            <a:r>
              <a:rPr lang="en-US" b="0" i="0" baseline="0" dirty="0" smtClean="0">
                <a:effectLst/>
              </a:rPr>
              <a:t>This is now </a:t>
            </a:r>
            <a:r>
              <a:rPr lang="en-US" b="1" i="0" baseline="0" dirty="0" smtClean="0">
                <a:effectLst/>
              </a:rPr>
              <a:t>13 states </a:t>
            </a:r>
            <a:r>
              <a:rPr lang="en-US" b="0" i="0" baseline="0" dirty="0" smtClean="0">
                <a:effectLst/>
              </a:rPr>
              <a:t>(Colbert unpublished manuscript, 2014, with The Constitution Project.)</a:t>
            </a:r>
          </a:p>
          <a:p>
            <a:endParaRPr lang="en-US" b="1" i="0" baseline="0" dirty="0" smtClean="0">
              <a:effectLst/>
            </a:endParaRPr>
          </a:p>
          <a:p>
            <a:r>
              <a:rPr lang="en-US" b="0" i="0" baseline="0" dirty="0" smtClean="0">
                <a:effectLst/>
              </a:rPr>
              <a:t>In New York, ILS did a survey of all town &amp; village court magistrates. </a:t>
            </a:r>
            <a:endParaRPr lang="en-US" b="1" dirty="0" smtClean="0">
              <a:effectLst/>
            </a:endParaRPr>
          </a:p>
          <a:p>
            <a:r>
              <a:rPr lang="en-US" i="0" baseline="0" dirty="0" smtClean="0">
                <a:effectLst/>
              </a:rPr>
              <a:t>Results showed </a:t>
            </a:r>
            <a:r>
              <a:rPr lang="en-US" b="1" i="0" baseline="0" dirty="0" smtClean="0">
                <a:effectLst/>
              </a:rPr>
              <a:t>for first appearance sessions held during regular court sessions counsel is frequently not present</a:t>
            </a:r>
            <a:r>
              <a:rPr lang="en-US" b="0" i="0" baseline="0" dirty="0" smtClean="0">
                <a:effectLst/>
              </a:rPr>
              <a:t>. </a:t>
            </a:r>
          </a:p>
          <a:p>
            <a:endParaRPr lang="en-US" b="0" i="0" baseline="0" dirty="0" smtClean="0">
              <a:effectLst/>
            </a:endParaRPr>
          </a:p>
          <a:p>
            <a:r>
              <a:rPr lang="en-US" b="1" i="0" baseline="0" dirty="0" smtClean="0">
                <a:effectLst/>
              </a:rPr>
              <a:t>Click mouse</a:t>
            </a:r>
            <a:endParaRPr lang="en-US" b="0" i="0" baseline="0" dirty="0" smtClean="0">
              <a:effectLst/>
            </a:endParaRPr>
          </a:p>
          <a:p>
            <a:r>
              <a:rPr lang="en-US" b="0" i="0" baseline="0" dirty="0" smtClean="0">
                <a:effectLst/>
              </a:rPr>
              <a:t>Further, </a:t>
            </a:r>
            <a:r>
              <a:rPr lang="en-US" b="1" i="0" baseline="0" dirty="0" smtClean="0">
                <a:effectLst/>
              </a:rPr>
              <a:t>for first appearance sessions held ‘off hours’, counsel was almost never present.</a:t>
            </a:r>
            <a:r>
              <a:rPr lang="en-US" b="0" i="0" baseline="0" dirty="0" smtClean="0">
                <a:effectLst/>
              </a:rPr>
              <a:t>  90% of judges indicated they were seldom or never there.</a:t>
            </a:r>
          </a:p>
          <a:p>
            <a:endParaRPr lang="en-US" b="0" i="0" baseline="0" dirty="0" smtClean="0">
              <a:effectLst/>
            </a:endParaRPr>
          </a:p>
          <a:p>
            <a:r>
              <a:rPr lang="en-US" b="0" i="0" baseline="0" dirty="0" smtClean="0">
                <a:effectLst/>
              </a:rPr>
              <a:t>So in conclusion, </a:t>
            </a:r>
            <a:r>
              <a:rPr lang="en-US" b="1" i="0" baseline="0" dirty="0" smtClean="0">
                <a:effectLst/>
              </a:rPr>
              <a:t>the physical presence of counsel at first appearances for defendants in New York is not guaranteed, and is rarely provided, even during regular court sessions.</a:t>
            </a:r>
          </a:p>
          <a:p>
            <a:endParaRPr lang="en-US" i="0" baseline="0" dirty="0" smtClean="0"/>
          </a:p>
          <a:p>
            <a:endParaRPr lang="en-US" i="0" baseline="0" dirty="0" smtClean="0"/>
          </a:p>
          <a:p>
            <a:endParaRPr lang="en-US" i="0" baseline="0" dirty="0" smtClean="0"/>
          </a:p>
        </p:txBody>
      </p:sp>
      <p:sp>
        <p:nvSpPr>
          <p:cNvPr id="4" name="Slide Number Placeholder 3"/>
          <p:cNvSpPr>
            <a:spLocks noGrp="1"/>
          </p:cNvSpPr>
          <p:nvPr>
            <p:ph type="sldNum" sz="quarter" idx="10"/>
          </p:nvPr>
        </p:nvSpPr>
        <p:spPr/>
        <p:txBody>
          <a:bodyPr/>
          <a:lstStyle/>
          <a:p>
            <a:fld id="{9EAE28F2-44A9-40E6-B17C-D8CADB1A418F}" type="slidenum">
              <a:rPr lang="en-US" smtClean="0"/>
              <a:t>2</a:t>
            </a:fld>
            <a:endParaRPr lang="en-US"/>
          </a:p>
        </p:txBody>
      </p:sp>
    </p:spTree>
    <p:extLst>
      <p:ext uri="{BB962C8B-B14F-4D97-AF65-F5344CB8AC3E}">
        <p14:creationId xmlns:p14="http://schemas.microsoft.com/office/powerpoint/2010/main" val="2384787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have been </a:t>
            </a:r>
            <a:r>
              <a:rPr lang="en-US" b="1" dirty="0" smtClean="0"/>
              <a:t>2 major ‘experimental’ studies</a:t>
            </a:r>
            <a:r>
              <a:rPr lang="en-US" b="1" baseline="0" dirty="0" smtClean="0"/>
              <a:t> of early intervention by counsel in the past</a:t>
            </a:r>
            <a:r>
              <a:rPr lang="en-US" b="0" baseline="0" dirty="0" smtClean="0"/>
              <a:t>. </a:t>
            </a:r>
          </a:p>
          <a:p>
            <a:r>
              <a:rPr lang="en-US" b="0" baseline="0" dirty="0" smtClean="0"/>
              <a:t>There have been other studies that have touched on this (quasi experimental). They all show basically the same thing, so leaving them to the side here.</a:t>
            </a:r>
            <a:endParaRPr lang="en-US" b="1" baseline="0" dirty="0" smtClean="0"/>
          </a:p>
          <a:p>
            <a:r>
              <a:rPr lang="en-US" b="1" baseline="0" dirty="0" smtClean="0"/>
              <a:t>Both allocated defendants to a ‘received counsel’ or ‘didn’t receive counsel’ condition at random.  </a:t>
            </a:r>
          </a:p>
          <a:p>
            <a:endParaRPr lang="en-US" b="0" baseline="0" dirty="0" smtClean="0"/>
          </a:p>
          <a:p>
            <a:r>
              <a:rPr lang="en-US" b="0" baseline="0" dirty="0" smtClean="0"/>
              <a:t>The </a:t>
            </a:r>
            <a:r>
              <a:rPr lang="en-US" b="1" baseline="0" dirty="0" smtClean="0"/>
              <a:t>findings of the studies show improved outcomes for clients throughout the case process</a:t>
            </a:r>
            <a:r>
              <a:rPr lang="en-US" b="0" baseline="0" dirty="0" smtClean="0"/>
              <a:t>:</a:t>
            </a:r>
          </a:p>
          <a:p>
            <a:pPr marL="228600" indent="-228600">
              <a:buAutoNum type="arabicParenR"/>
            </a:pPr>
            <a:r>
              <a:rPr lang="en-US" b="0" baseline="0" dirty="0" smtClean="0"/>
              <a:t>Pretrial detention was reduced (by different measures – in one case, time spend in detention; in other, rate of detention.  Notably rate of detention actually didn’t change in study 1.)</a:t>
            </a:r>
          </a:p>
          <a:p>
            <a:pPr marL="228600" indent="-228600">
              <a:buAutoNum type="arabicParenR"/>
            </a:pPr>
            <a:r>
              <a:rPr lang="en-US" b="0" baseline="0" dirty="0" smtClean="0"/>
              <a:t>Bail outcomes changed – Study 1, judges reported their decisions were ‘better informed’. Study 2 showed level at which bail set actually declined.</a:t>
            </a:r>
          </a:p>
          <a:p>
            <a:pPr marL="228600" indent="-228600">
              <a:buAutoNum type="arabicParenR"/>
            </a:pPr>
            <a:r>
              <a:rPr lang="en-US" b="0" baseline="0" dirty="0" smtClean="0"/>
              <a:t>Cases resolved more quickly in study 1.  Those released from custody were released more promptly.  Case dispositions came substantially earlier.</a:t>
            </a:r>
          </a:p>
          <a:p>
            <a:pPr marL="228600" indent="-228600">
              <a:buAutoNum type="arabicParenR"/>
            </a:pPr>
            <a:r>
              <a:rPr lang="en-US" b="0" baseline="0" dirty="0" smtClean="0"/>
              <a:t>Case outcomes improved in study 1.  More cases were dismissed, charges reduced, and rate of incarceration sentences decreased. Note length of incarceration sentences actually got longer, and there was no change to other measures (e.g. rate at which cases take to trial, rate of acquittals.)</a:t>
            </a:r>
          </a:p>
          <a:p>
            <a:pPr marL="0" indent="0">
              <a:buNone/>
            </a:pPr>
            <a:endParaRPr lang="en-US" b="0" baseline="0" dirty="0" smtClean="0"/>
          </a:p>
          <a:p>
            <a:pPr marL="0" indent="0">
              <a:buNone/>
            </a:pPr>
            <a:r>
              <a:rPr lang="en-US" b="0" baseline="0" dirty="0" smtClean="0"/>
              <a:t>In short, I would review these findings and note it is encouraging.</a:t>
            </a:r>
          </a:p>
          <a:p>
            <a:pPr marL="0" indent="0">
              <a:buNone/>
            </a:pPr>
            <a:endParaRPr lang="en-US" b="0" baseline="0" dirty="0" smtClean="0"/>
          </a:p>
          <a:p>
            <a:pPr marL="0" indent="0">
              <a:buNone/>
            </a:pPr>
            <a:r>
              <a:rPr lang="en-US" b="0" baseline="0" dirty="0" smtClean="0"/>
              <a:t>However, </a:t>
            </a:r>
            <a:r>
              <a:rPr lang="en-US" b="1" baseline="0" dirty="0" smtClean="0"/>
              <a:t>All these prior studies were in larger urbanized jurisdictions</a:t>
            </a:r>
            <a:r>
              <a:rPr lang="en-US" b="0" baseline="0" dirty="0" smtClean="0"/>
              <a:t>:</a:t>
            </a:r>
          </a:p>
          <a:p>
            <a:pPr marL="228600" indent="-228600">
              <a:buAutoNum type="arabicParenR"/>
            </a:pPr>
            <a:r>
              <a:rPr lang="en-US" b="0" baseline="0" dirty="0" smtClean="0"/>
              <a:t>Patterson NJ (serving Passaic County </a:t>
            </a:r>
            <a:r>
              <a:rPr lang="en-US" b="0" baseline="0" dirty="0" err="1" smtClean="0"/>
              <a:t>appx</a:t>
            </a:r>
            <a:r>
              <a:rPr lang="en-US" b="0" baseline="0" dirty="0" smtClean="0"/>
              <a:t>. 500,000 county population; statewide public defender system with staff of experienced, FT attorneys.)  Deteriorating urban county; industry leaving; unemployment, poor cities, commuter towns.</a:t>
            </a:r>
          </a:p>
          <a:p>
            <a:pPr marL="228600" indent="-228600">
              <a:buAutoNum type="arabicParenR"/>
            </a:pPr>
            <a:r>
              <a:rPr lang="en-US" b="0" baseline="0" dirty="0" smtClean="0"/>
              <a:t>Memphis TN (office serving Shelby County, </a:t>
            </a:r>
            <a:r>
              <a:rPr lang="en-US" b="0" baseline="0" dirty="0" err="1" smtClean="0"/>
              <a:t>appx</a:t>
            </a:r>
            <a:r>
              <a:rPr lang="en-US" b="0" baseline="0" dirty="0" smtClean="0"/>
              <a:t>. 1 million population; county public defender, uniquely well-regarded in TN (only non-elected defender agency in the state))  Shelby Co dominated by massive metro area of Memphis; this PD office was founded in 1917, one of the oldest &amp; best regarded in the country (certainly in the state).</a:t>
            </a:r>
          </a:p>
          <a:p>
            <a:pPr marL="228600" indent="-228600">
              <a:buAutoNum type="arabicParenR"/>
            </a:pPr>
            <a:r>
              <a:rPr lang="en-US" b="0" baseline="0" dirty="0" smtClean="0"/>
              <a:t> Palm Beach, FL. Pop over 1 million.  Largely suburban - West Palm Beach largest city, 100,000 pop.  ‘District’ public defender serves local judicial district; public defender elected (in 3</a:t>
            </a:r>
            <a:r>
              <a:rPr lang="en-US" b="0" baseline="30000" dirty="0" smtClean="0"/>
              <a:t>rd</a:t>
            </a:r>
            <a:r>
              <a:rPr lang="en-US" b="0" baseline="0" dirty="0" smtClean="0"/>
              <a:t> term at time of study).</a:t>
            </a:r>
          </a:p>
          <a:p>
            <a:pPr marL="228600" indent="-228600">
              <a:buAutoNum type="arabicParenR"/>
            </a:pPr>
            <a:r>
              <a:rPr lang="en-US" b="0" baseline="0" dirty="0" smtClean="0"/>
              <a:t>City of Baltimore (pop over 600,000, serious violent crime problem).  Statewide public defender office, district 1 office is Baltimore city – large staff.</a:t>
            </a:r>
          </a:p>
          <a:p>
            <a:pPr marL="228600" indent="-228600">
              <a:buAutoNum type="arabicParenR"/>
            </a:pPr>
            <a:endParaRPr lang="en-US" b="0" baseline="0" dirty="0" smtClean="0"/>
          </a:p>
          <a:p>
            <a:pPr marL="0" indent="0">
              <a:buNone/>
            </a:pPr>
            <a:r>
              <a:rPr lang="en-US" b="0" baseline="0" dirty="0" smtClean="0"/>
              <a:t>Note that the </a:t>
            </a:r>
            <a:r>
              <a:rPr lang="en-US" b="1" baseline="0" dirty="0" smtClean="0"/>
              <a:t>circle diagram represents each place’s population in relation to our county</a:t>
            </a:r>
            <a:r>
              <a:rPr lang="en-US" b="0" baseline="0" dirty="0" smtClean="0"/>
              <a:t>.</a:t>
            </a:r>
          </a:p>
          <a:p>
            <a:pPr marL="0" indent="0">
              <a:buNone/>
            </a:pPr>
            <a:endParaRPr lang="en-US" b="0" baseline="0" dirty="0" smtClean="0"/>
          </a:p>
          <a:p>
            <a:pPr marL="0" indent="0">
              <a:buNone/>
            </a:pPr>
            <a:r>
              <a:rPr lang="en-US" b="0" baseline="0" dirty="0" smtClean="0"/>
              <a:t>IN CONCLUSION: </a:t>
            </a:r>
          </a:p>
          <a:p>
            <a:pPr marL="0" indent="0">
              <a:buNone/>
            </a:pPr>
            <a:r>
              <a:rPr lang="en-US" b="0" baseline="0" dirty="0" smtClean="0"/>
              <a:t>Our county is smaller.  Our design is non-experimental.</a:t>
            </a:r>
          </a:p>
          <a:p>
            <a:pPr marL="0" indent="0">
              <a:buNone/>
            </a:pPr>
            <a:r>
              <a:rPr lang="en-US" b="0" baseline="0" dirty="0" smtClean="0"/>
              <a:t>This offers unique advantages:</a:t>
            </a:r>
          </a:p>
          <a:p>
            <a:pPr marL="228600" indent="-228600">
              <a:buAutoNum type="arabicParenR"/>
            </a:pPr>
            <a:r>
              <a:rPr lang="en-US" b="0" baseline="0" dirty="0" smtClean="0"/>
              <a:t>First ever examination of this outside urban </a:t>
            </a:r>
            <a:r>
              <a:rPr lang="en-US" b="0" baseline="0" dirty="0" err="1" smtClean="0"/>
              <a:t>jurisidictions</a:t>
            </a:r>
            <a:r>
              <a:rPr lang="en-US" b="0" baseline="0" dirty="0" smtClean="0"/>
              <a:t>? (Except for some of the quasi-experimental lit, arguably)</a:t>
            </a:r>
          </a:p>
          <a:p>
            <a:pPr marL="228600" indent="-228600">
              <a:buAutoNum type="arabicParenR"/>
            </a:pPr>
            <a:r>
              <a:rPr lang="en-US" b="0" baseline="0" dirty="0" smtClean="0"/>
              <a:t>Not being an experiment has at least one real advantage: </a:t>
            </a:r>
            <a:r>
              <a:rPr lang="en-US" b="1" baseline="0" dirty="0" smtClean="0"/>
              <a:t>this is an opportunity to study counsel at first appearance in real life context.</a:t>
            </a:r>
            <a:r>
              <a:rPr lang="en-US" b="0" baseline="0" dirty="0" smtClean="0"/>
              <a:t> And not simply with a special funding stream to provide additional services not generally available.</a:t>
            </a:r>
            <a:endParaRPr lang="en-US" b="1" baseline="0" dirty="0" smtClean="0"/>
          </a:p>
        </p:txBody>
      </p:sp>
      <p:sp>
        <p:nvSpPr>
          <p:cNvPr id="4" name="Slide Number Placeholder 3"/>
          <p:cNvSpPr>
            <a:spLocks noGrp="1"/>
          </p:cNvSpPr>
          <p:nvPr>
            <p:ph type="sldNum" sz="quarter" idx="10"/>
          </p:nvPr>
        </p:nvSpPr>
        <p:spPr/>
        <p:txBody>
          <a:bodyPr/>
          <a:lstStyle/>
          <a:p>
            <a:fld id="{9EAE28F2-44A9-40E6-B17C-D8CADB1A418F}" type="slidenum">
              <a:rPr lang="en-US" smtClean="0"/>
              <a:t>3</a:t>
            </a:fld>
            <a:endParaRPr lang="en-US"/>
          </a:p>
        </p:txBody>
      </p:sp>
    </p:spTree>
    <p:extLst>
      <p:ext uri="{BB962C8B-B14F-4D97-AF65-F5344CB8AC3E}">
        <p14:creationId xmlns:p14="http://schemas.microsoft.com/office/powerpoint/2010/main" val="3977347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This slide provides some information on the common state of the court system in NY counties,</a:t>
            </a:r>
            <a:r>
              <a:rPr lang="en-US" baseline="0" dirty="0" smtClean="0"/>
              <a:t> and this is also true for the county within which we conducted research. Prior to the initiation of a program by the PD Office to provide counsel at arraignments, it was absent at all such hearings.</a:t>
            </a:r>
            <a:endParaRPr lang="en-US" dirty="0"/>
          </a:p>
        </p:txBody>
      </p:sp>
      <p:sp>
        <p:nvSpPr>
          <p:cNvPr id="4" name="Slide Number Placeholder 3"/>
          <p:cNvSpPr>
            <a:spLocks noGrp="1"/>
          </p:cNvSpPr>
          <p:nvPr>
            <p:ph type="sldNum" sz="quarter" idx="10"/>
          </p:nvPr>
        </p:nvSpPr>
        <p:spPr/>
        <p:txBody>
          <a:bodyPr/>
          <a:lstStyle/>
          <a:p>
            <a:fld id="{9EAE28F2-44A9-40E6-B17C-D8CADB1A418F}" type="slidenum">
              <a:rPr lang="en-US" smtClean="0"/>
              <a:t>4</a:t>
            </a:fld>
            <a:endParaRPr lang="en-US"/>
          </a:p>
        </p:txBody>
      </p:sp>
    </p:spTree>
    <p:extLst>
      <p:ext uri="{BB962C8B-B14F-4D97-AF65-F5344CB8AC3E}">
        <p14:creationId xmlns:p14="http://schemas.microsoft.com/office/powerpoint/2010/main" val="19505077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design</a:t>
            </a:r>
            <a:r>
              <a:rPr lang="en-US" baseline="0" dirty="0" smtClean="0"/>
              <a:t> of each court’s first appearance off-hours sessions.</a:t>
            </a:r>
            <a:endParaRPr lang="en-US" dirty="0"/>
          </a:p>
        </p:txBody>
      </p:sp>
      <p:sp>
        <p:nvSpPr>
          <p:cNvPr id="4" name="Slide Number Placeholder 3"/>
          <p:cNvSpPr>
            <a:spLocks noGrp="1"/>
          </p:cNvSpPr>
          <p:nvPr>
            <p:ph type="sldNum" sz="quarter" idx="10"/>
          </p:nvPr>
        </p:nvSpPr>
        <p:spPr/>
        <p:txBody>
          <a:bodyPr/>
          <a:lstStyle/>
          <a:p>
            <a:fld id="{9EAE28F2-44A9-40E6-B17C-D8CADB1A418F}" type="slidenum">
              <a:rPr lang="en-US" smtClean="0"/>
              <a:t>5</a:t>
            </a:fld>
            <a:endParaRPr lang="en-US"/>
          </a:p>
        </p:txBody>
      </p:sp>
    </p:spTree>
    <p:extLst>
      <p:ext uri="{BB962C8B-B14F-4D97-AF65-F5344CB8AC3E}">
        <p14:creationId xmlns:p14="http://schemas.microsoft.com/office/powerpoint/2010/main" val="10402983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analyses discussed</a:t>
            </a:r>
            <a:r>
              <a:rPr lang="en-US" baseline="0" dirty="0" smtClean="0"/>
              <a:t> in this presentation only cover Court A. Court B will be added at a later time.</a:t>
            </a:r>
            <a:endParaRPr lang="en-US" dirty="0" smtClean="0"/>
          </a:p>
        </p:txBody>
      </p:sp>
      <p:sp>
        <p:nvSpPr>
          <p:cNvPr id="4" name="Slide Number Placeholder 3"/>
          <p:cNvSpPr>
            <a:spLocks noGrp="1"/>
          </p:cNvSpPr>
          <p:nvPr>
            <p:ph type="sldNum" sz="quarter" idx="10"/>
          </p:nvPr>
        </p:nvSpPr>
        <p:spPr/>
        <p:txBody>
          <a:bodyPr/>
          <a:lstStyle/>
          <a:p>
            <a:fld id="{9EAE28F2-44A9-40E6-B17C-D8CADB1A418F}" type="slidenum">
              <a:rPr lang="en-US" smtClean="0"/>
              <a:t>6</a:t>
            </a:fld>
            <a:endParaRPr lang="en-US"/>
          </a:p>
        </p:txBody>
      </p:sp>
    </p:spTree>
    <p:extLst>
      <p:ext uri="{BB962C8B-B14F-4D97-AF65-F5344CB8AC3E}">
        <p14:creationId xmlns:p14="http://schemas.microsoft.com/office/powerpoint/2010/main" val="26038714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first</a:t>
            </a:r>
            <a:r>
              <a:rPr lang="en-US" baseline="0" dirty="0" smtClean="0"/>
              <a:t> appearance sessions still under town/village judges, but PD made sure to attend as many of those as they could. Verified with PD which cases they provided CAFA (counsel at first appearance) for during the data collection process.</a:t>
            </a:r>
            <a:endParaRPr lang="en-US" dirty="0"/>
          </a:p>
        </p:txBody>
      </p:sp>
      <p:sp>
        <p:nvSpPr>
          <p:cNvPr id="4" name="Slide Number Placeholder 3"/>
          <p:cNvSpPr>
            <a:spLocks noGrp="1"/>
          </p:cNvSpPr>
          <p:nvPr>
            <p:ph type="sldNum" sz="quarter" idx="10"/>
          </p:nvPr>
        </p:nvSpPr>
        <p:spPr/>
        <p:txBody>
          <a:bodyPr/>
          <a:lstStyle/>
          <a:p>
            <a:fld id="{9EAE28F2-44A9-40E6-B17C-D8CADB1A418F}" type="slidenum">
              <a:rPr lang="en-US" smtClean="0"/>
              <a:t>7</a:t>
            </a:fld>
            <a:endParaRPr lang="en-US"/>
          </a:p>
        </p:txBody>
      </p:sp>
    </p:spTree>
    <p:extLst>
      <p:ext uri="{BB962C8B-B14F-4D97-AF65-F5344CB8AC3E}">
        <p14:creationId xmlns:p14="http://schemas.microsoft.com/office/powerpoint/2010/main" val="470740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a:t>
            </a:r>
            <a:r>
              <a:rPr lang="en-US" baseline="0" dirty="0" smtClean="0"/>
              <a:t> data collection methods and sources.</a:t>
            </a:r>
            <a:endParaRPr lang="en-US" dirty="0"/>
          </a:p>
        </p:txBody>
      </p:sp>
      <p:sp>
        <p:nvSpPr>
          <p:cNvPr id="4" name="Slide Number Placeholder 3"/>
          <p:cNvSpPr>
            <a:spLocks noGrp="1"/>
          </p:cNvSpPr>
          <p:nvPr>
            <p:ph type="sldNum" sz="quarter" idx="10"/>
          </p:nvPr>
        </p:nvSpPr>
        <p:spPr/>
        <p:txBody>
          <a:bodyPr/>
          <a:lstStyle/>
          <a:p>
            <a:fld id="{9EAE28F2-44A9-40E6-B17C-D8CADB1A418F}" type="slidenum">
              <a:rPr lang="en-US" smtClean="0"/>
              <a:t>8</a:t>
            </a:fld>
            <a:endParaRPr lang="en-US"/>
          </a:p>
        </p:txBody>
      </p:sp>
    </p:spTree>
    <p:extLst>
      <p:ext uri="{BB962C8B-B14F-4D97-AF65-F5344CB8AC3E}">
        <p14:creationId xmlns:p14="http://schemas.microsoft.com/office/powerpoint/2010/main" val="19989800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Since</a:t>
            </a:r>
            <a:r>
              <a:rPr lang="en-US" baseline="0" dirty="0" smtClean="0"/>
              <a:t> we know that counsel is practically never provided at off-hours sessions in NY (this county was no exception), it gave us a natural pre and post periods which for all intensive purposes, should have been no different except for the presence of counsel.</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variables we used are listed out in the following tables.</a:t>
            </a:r>
            <a:endParaRPr lang="en-US" dirty="0" smtClean="0"/>
          </a:p>
          <a:p>
            <a:endParaRPr lang="en-US" dirty="0"/>
          </a:p>
        </p:txBody>
      </p:sp>
      <p:sp>
        <p:nvSpPr>
          <p:cNvPr id="4" name="Slide Number Placeholder 3"/>
          <p:cNvSpPr>
            <a:spLocks noGrp="1"/>
          </p:cNvSpPr>
          <p:nvPr>
            <p:ph type="sldNum" sz="quarter" idx="10"/>
          </p:nvPr>
        </p:nvSpPr>
        <p:spPr/>
        <p:txBody>
          <a:bodyPr/>
          <a:lstStyle/>
          <a:p>
            <a:fld id="{9EAE28F2-44A9-40E6-B17C-D8CADB1A418F}" type="slidenum">
              <a:rPr lang="en-US" smtClean="0"/>
              <a:t>9</a:t>
            </a:fld>
            <a:endParaRPr lang="en-US"/>
          </a:p>
        </p:txBody>
      </p:sp>
    </p:spTree>
    <p:extLst>
      <p:ext uri="{BB962C8B-B14F-4D97-AF65-F5344CB8AC3E}">
        <p14:creationId xmlns:p14="http://schemas.microsoft.com/office/powerpoint/2010/main" val="1707603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C4E5BCCD-088B-42E1-9F11-EDB1EACED19E}" type="datetimeFigureOut">
              <a:rPr lang="en-US" smtClean="0"/>
              <a:t>1/28/2015</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8B9E980B-D471-40CF-BCA5-2303CDF7187D}"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4E5BCCD-088B-42E1-9F11-EDB1EACED19E}" type="datetimeFigureOut">
              <a:rPr lang="en-US" smtClean="0"/>
              <a:t>1/28/2015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E980B-D471-40CF-BCA5-2303CDF7187D}"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4E5BCCD-088B-42E1-9F11-EDB1EACED19E}" type="datetimeFigureOut">
              <a:rPr lang="en-US" smtClean="0"/>
              <a:t>1/28/2015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E980B-D471-40CF-BCA5-2303CDF7187D}"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4E5BCCD-088B-42E1-9F11-EDB1EACED19E}" type="datetimeFigureOut">
              <a:rPr lang="en-US" smtClean="0"/>
              <a:t>1/28/2015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E980B-D471-40CF-BCA5-2303CDF7187D}"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C4E5BCCD-088B-42E1-9F11-EDB1EACED19E}" type="datetimeFigureOut">
              <a:rPr lang="en-US" smtClean="0"/>
              <a:t>1/28/2015</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8B9E980B-D471-40CF-BCA5-2303CDF7187D}"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4E5BCCD-088B-42E1-9F11-EDB1EACED19E}" type="datetimeFigureOut">
              <a:rPr lang="en-US" smtClean="0"/>
              <a:t>1/28/2015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9E980B-D471-40CF-BCA5-2303CDF7187D}"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4E5BCCD-088B-42E1-9F11-EDB1EACED19E}" type="datetimeFigureOut">
              <a:rPr lang="en-US" smtClean="0"/>
              <a:t>1/28/2015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9E980B-D471-40CF-BCA5-2303CDF7187D}"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4E5BCCD-088B-42E1-9F11-EDB1EACED19E}" type="datetimeFigureOut">
              <a:rPr lang="en-US" smtClean="0"/>
              <a:t>1/28/2015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9E980B-D471-40CF-BCA5-2303CDF7187D}"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E5BCCD-088B-42E1-9F11-EDB1EACED19E}" type="datetimeFigureOut">
              <a:rPr lang="en-US" smtClean="0"/>
              <a:t>1/28/2015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9E980B-D471-40CF-BCA5-2303CDF7187D}"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4E5BCCD-088B-42E1-9F11-EDB1EACED19E}" type="datetimeFigureOut">
              <a:rPr lang="en-US" smtClean="0"/>
              <a:t>1/28/2015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9E980B-D471-40CF-BCA5-2303CDF7187D}"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4E5BCCD-088B-42E1-9F11-EDB1EACED19E}" type="datetimeFigureOut">
              <a:rPr lang="en-US" smtClean="0"/>
              <a:t>1/28/2015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9E980B-D471-40CF-BCA5-2303CDF7187D}"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C4E5BCCD-088B-42E1-9F11-EDB1EACED19E}" type="datetimeFigureOut">
              <a:rPr lang="en-US" smtClean="0"/>
              <a:t>1/28/2015</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8B9E980B-D471-40CF-BCA5-2303CDF7187D}"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iming>
    <p:tnLst>
      <p:par>
        <p:cTn id="1" dur="indefinite" restart="never" nodeType="tmRoot"/>
      </p:par>
    </p:tnLst>
  </p:timing>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7.xml"/><Relationship Id="rId1" Type="http://schemas.openxmlformats.org/officeDocument/2006/relationships/slideLayout" Target="../slideLayouts/slideLayout6.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9.xml"/><Relationship Id="rId1" Type="http://schemas.openxmlformats.org/officeDocument/2006/relationships/slideLayout" Target="../slideLayouts/slideLayout6.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kmorgan@Albany.edu"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3733800"/>
            <a:ext cx="7162800" cy="1219200"/>
          </a:xfrm>
        </p:spPr>
        <p:txBody>
          <a:bodyPr>
            <a:normAutofit fontScale="90000"/>
          </a:bodyPr>
          <a:lstStyle/>
          <a:p>
            <a:pPr algn="ctr"/>
            <a:r>
              <a:rPr lang="en-US" b="1" dirty="0" smtClean="0"/>
              <a:t>Providing Counsel at First Appearance in a Semi-Rural County</a:t>
            </a:r>
            <a:endParaRPr lang="en-US" b="1" dirty="0"/>
          </a:p>
        </p:txBody>
      </p:sp>
      <p:sp>
        <p:nvSpPr>
          <p:cNvPr id="3" name="Subtitle 2"/>
          <p:cNvSpPr>
            <a:spLocks noGrp="1"/>
          </p:cNvSpPr>
          <p:nvPr>
            <p:ph type="subTitle" idx="1"/>
          </p:nvPr>
        </p:nvSpPr>
        <p:spPr>
          <a:xfrm>
            <a:off x="1219200" y="5124450"/>
            <a:ext cx="6858000" cy="666750"/>
          </a:xfrm>
        </p:spPr>
        <p:txBody>
          <a:bodyPr>
            <a:normAutofit fontScale="55000" lnSpcReduction="20000"/>
          </a:bodyPr>
          <a:lstStyle/>
          <a:p>
            <a:pPr algn="ctr"/>
            <a:r>
              <a:rPr lang="en-US" dirty="0" smtClean="0"/>
              <a:t>Kirstin A. Morgan, Andrew Davies, and Alissa </a:t>
            </a:r>
            <a:r>
              <a:rPr lang="en-US" dirty="0" err="1" smtClean="0"/>
              <a:t>Pollitz</a:t>
            </a:r>
            <a:r>
              <a:rPr lang="en-US" dirty="0"/>
              <a:t> </a:t>
            </a:r>
            <a:r>
              <a:rPr lang="en-US" dirty="0" smtClean="0"/>
              <a:t>Worden</a:t>
            </a:r>
          </a:p>
          <a:p>
            <a:pPr algn="ctr"/>
            <a:r>
              <a:rPr lang="en-US" dirty="0" smtClean="0"/>
              <a:t>American Society of Criminology meeting</a:t>
            </a:r>
            <a:endParaRPr lang="en-US" dirty="0"/>
          </a:p>
          <a:p>
            <a:pPr algn="ctr"/>
            <a:r>
              <a:rPr lang="en-US" dirty="0" smtClean="0"/>
              <a:t>San Francisco, November 21, 2014</a:t>
            </a:r>
            <a:endParaRPr lang="en-US" dirty="0"/>
          </a:p>
        </p:txBody>
      </p:sp>
    </p:spTree>
    <p:extLst>
      <p:ext uri="{BB962C8B-B14F-4D97-AF65-F5344CB8AC3E}">
        <p14:creationId xmlns:p14="http://schemas.microsoft.com/office/powerpoint/2010/main" val="20085022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Analyses</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511040661"/>
              </p:ext>
            </p:extLst>
          </p:nvPr>
        </p:nvGraphicFramePr>
        <p:xfrm>
          <a:off x="0" y="1219200"/>
          <a:ext cx="9144000"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56042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03E2B33F-8A33-4F9B-806F-FC67C4E22D2C}"/>
                                            </p:graphicEl>
                                          </p:spTgt>
                                        </p:tgtEl>
                                        <p:attrNameLst>
                                          <p:attrName>style.visibility</p:attrName>
                                        </p:attrNameLst>
                                      </p:cBhvr>
                                      <p:to>
                                        <p:strVal val="visible"/>
                                      </p:to>
                                    </p:set>
                                    <p:animEffect transition="in" filter="fade">
                                      <p:cBhvr>
                                        <p:cTn id="7" dur="500"/>
                                        <p:tgtEl>
                                          <p:spTgt spid="4">
                                            <p:graphicEl>
                                              <a:dgm id="{03E2B33F-8A33-4F9B-806F-FC67C4E22D2C}"/>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graphicEl>
                                              <a:dgm id="{E03D8A0B-05E1-44D0-BAFA-199726FEFFDB}"/>
                                            </p:graphicEl>
                                          </p:spTgt>
                                        </p:tgtEl>
                                        <p:attrNameLst>
                                          <p:attrName>style.visibility</p:attrName>
                                        </p:attrNameLst>
                                      </p:cBhvr>
                                      <p:to>
                                        <p:strVal val="visible"/>
                                      </p:to>
                                    </p:set>
                                    <p:animEffect transition="in" filter="fade">
                                      <p:cBhvr>
                                        <p:cTn id="10" dur="500"/>
                                        <p:tgtEl>
                                          <p:spTgt spid="4">
                                            <p:graphicEl>
                                              <a:dgm id="{E03D8A0B-05E1-44D0-BAFA-199726FEFFDB}"/>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graphicEl>
                                              <a:dgm id="{4353030D-D815-4D17-963E-82930B49FCCF}"/>
                                            </p:graphicEl>
                                          </p:spTgt>
                                        </p:tgtEl>
                                        <p:attrNameLst>
                                          <p:attrName>style.visibility</p:attrName>
                                        </p:attrNameLst>
                                      </p:cBhvr>
                                      <p:to>
                                        <p:strVal val="visible"/>
                                      </p:to>
                                    </p:set>
                                    <p:animEffect transition="in" filter="fade">
                                      <p:cBhvr>
                                        <p:cTn id="15" dur="500"/>
                                        <p:tgtEl>
                                          <p:spTgt spid="4">
                                            <p:graphicEl>
                                              <a:dgm id="{4353030D-D815-4D17-963E-82930B49FCCF}"/>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graphicEl>
                                              <a:dgm id="{6CABC292-959B-4305-AF45-8DEC0C046D73}"/>
                                            </p:graphicEl>
                                          </p:spTgt>
                                        </p:tgtEl>
                                        <p:attrNameLst>
                                          <p:attrName>style.visibility</p:attrName>
                                        </p:attrNameLst>
                                      </p:cBhvr>
                                      <p:to>
                                        <p:strVal val="visible"/>
                                      </p:to>
                                    </p:set>
                                    <p:animEffect transition="in" filter="fade">
                                      <p:cBhvr>
                                        <p:cTn id="18" dur="500"/>
                                        <p:tgtEl>
                                          <p:spTgt spid="4">
                                            <p:graphicEl>
                                              <a:dgm id="{6CABC292-959B-4305-AF45-8DEC0C046D73}"/>
                                            </p:graphic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
                                            <p:graphicEl>
                                              <a:dgm id="{EC95CDFE-0A81-4B10-B0D1-7424A72A6E15}"/>
                                            </p:graphicEl>
                                          </p:spTgt>
                                        </p:tgtEl>
                                        <p:attrNameLst>
                                          <p:attrName>style.visibility</p:attrName>
                                        </p:attrNameLst>
                                      </p:cBhvr>
                                      <p:to>
                                        <p:strVal val="visible"/>
                                      </p:to>
                                    </p:set>
                                    <p:animEffect transition="in" filter="fade">
                                      <p:cBhvr>
                                        <p:cTn id="21" dur="500"/>
                                        <p:tgtEl>
                                          <p:spTgt spid="4">
                                            <p:graphicEl>
                                              <a:dgm id="{EC95CDFE-0A81-4B10-B0D1-7424A72A6E15}"/>
                                            </p:graphic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
                                            <p:graphicEl>
                                              <a:dgm id="{5BBFDA16-1BB4-4EBE-ADEE-B105A78BBE9F}"/>
                                            </p:graphicEl>
                                          </p:spTgt>
                                        </p:tgtEl>
                                        <p:attrNameLst>
                                          <p:attrName>style.visibility</p:attrName>
                                        </p:attrNameLst>
                                      </p:cBhvr>
                                      <p:to>
                                        <p:strVal val="visible"/>
                                      </p:to>
                                    </p:set>
                                    <p:animEffect transition="in" filter="fade">
                                      <p:cBhvr>
                                        <p:cTn id="24" dur="500"/>
                                        <p:tgtEl>
                                          <p:spTgt spid="4">
                                            <p:graphicEl>
                                              <a:dgm id="{5BBFDA16-1BB4-4EBE-ADEE-B105A78BBE9F}"/>
                                            </p:graphic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4">
                                            <p:graphicEl>
                                              <a:dgm id="{5D41532C-CD20-4882-BF95-5EEC1F21550A}"/>
                                            </p:graphicEl>
                                          </p:spTgt>
                                        </p:tgtEl>
                                        <p:attrNameLst>
                                          <p:attrName>style.visibility</p:attrName>
                                        </p:attrNameLst>
                                      </p:cBhvr>
                                      <p:to>
                                        <p:strVal val="visible"/>
                                      </p:to>
                                    </p:set>
                                    <p:animEffect transition="in" filter="fade">
                                      <p:cBhvr>
                                        <p:cTn id="27" dur="500"/>
                                        <p:tgtEl>
                                          <p:spTgt spid="4">
                                            <p:graphicEl>
                                              <a:dgm id="{5D41532C-CD20-4882-BF95-5EEC1F21550A}"/>
                                            </p:graphic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4">
                                            <p:graphicEl>
                                              <a:dgm id="{BCE389EE-5181-4E36-A847-3C0F30A17884}"/>
                                            </p:graphicEl>
                                          </p:spTgt>
                                        </p:tgtEl>
                                        <p:attrNameLst>
                                          <p:attrName>style.visibility</p:attrName>
                                        </p:attrNameLst>
                                      </p:cBhvr>
                                      <p:to>
                                        <p:strVal val="visible"/>
                                      </p:to>
                                    </p:set>
                                    <p:animEffect transition="in" filter="fade">
                                      <p:cBhvr>
                                        <p:cTn id="30" dur="500"/>
                                        <p:tgtEl>
                                          <p:spTgt spid="4">
                                            <p:graphicEl>
                                              <a:dgm id="{BCE389EE-5181-4E36-A847-3C0F30A17884}"/>
                                            </p:graphic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4">
                                            <p:graphicEl>
                                              <a:dgm id="{373F64E0-2FB2-45E2-8EF4-A059033AE707}"/>
                                            </p:graphicEl>
                                          </p:spTgt>
                                        </p:tgtEl>
                                        <p:attrNameLst>
                                          <p:attrName>style.visibility</p:attrName>
                                        </p:attrNameLst>
                                      </p:cBhvr>
                                      <p:to>
                                        <p:strVal val="visible"/>
                                      </p:to>
                                    </p:set>
                                    <p:animEffect transition="in" filter="fade">
                                      <p:cBhvr>
                                        <p:cTn id="33" dur="500"/>
                                        <p:tgtEl>
                                          <p:spTgt spid="4">
                                            <p:graphicEl>
                                              <a:dgm id="{373F64E0-2FB2-45E2-8EF4-A059033AE707}"/>
                                            </p:graphic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4">
                                            <p:graphicEl>
                                              <a:dgm id="{2FB9E5DD-4620-47E7-9D35-45AC9039A483}"/>
                                            </p:graphicEl>
                                          </p:spTgt>
                                        </p:tgtEl>
                                        <p:attrNameLst>
                                          <p:attrName>style.visibility</p:attrName>
                                        </p:attrNameLst>
                                      </p:cBhvr>
                                      <p:to>
                                        <p:strVal val="visible"/>
                                      </p:to>
                                    </p:set>
                                    <p:animEffect transition="in" filter="fade">
                                      <p:cBhvr>
                                        <p:cTn id="36" dur="500"/>
                                        <p:tgtEl>
                                          <p:spTgt spid="4">
                                            <p:graphicEl>
                                              <a:dgm id="{2FB9E5DD-4620-47E7-9D35-45AC9039A483}"/>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4">
                                            <p:graphicEl>
                                              <a:dgm id="{4E4E60A8-66D3-4B6B-997A-A6D4DC49BB5D}"/>
                                            </p:graphicEl>
                                          </p:spTgt>
                                        </p:tgtEl>
                                        <p:attrNameLst>
                                          <p:attrName>style.visibility</p:attrName>
                                        </p:attrNameLst>
                                      </p:cBhvr>
                                      <p:to>
                                        <p:strVal val="visible"/>
                                      </p:to>
                                    </p:set>
                                    <p:animEffect transition="in" filter="fade">
                                      <p:cBhvr>
                                        <p:cTn id="39" dur="500"/>
                                        <p:tgtEl>
                                          <p:spTgt spid="4">
                                            <p:graphicEl>
                                              <a:dgm id="{4E4E60A8-66D3-4B6B-997A-A6D4DC49BB5D}"/>
                                            </p:graphic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4">
                                            <p:graphicEl>
                                              <a:dgm id="{AAD10BA9-C36C-48A0-9045-58A9619156DD}"/>
                                            </p:graphicEl>
                                          </p:spTgt>
                                        </p:tgtEl>
                                        <p:attrNameLst>
                                          <p:attrName>style.visibility</p:attrName>
                                        </p:attrNameLst>
                                      </p:cBhvr>
                                      <p:to>
                                        <p:strVal val="visible"/>
                                      </p:to>
                                    </p:set>
                                    <p:animEffect transition="in" filter="fade">
                                      <p:cBhvr>
                                        <p:cTn id="42" dur="500"/>
                                        <p:tgtEl>
                                          <p:spTgt spid="4">
                                            <p:graphicEl>
                                              <a:dgm id="{AAD10BA9-C36C-48A0-9045-58A9619156DD}"/>
                                            </p:graphic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4">
                                            <p:graphicEl>
                                              <a:dgm id="{2E49FA8A-A2C1-4035-9360-E30BAC039212}"/>
                                            </p:graphicEl>
                                          </p:spTgt>
                                        </p:tgtEl>
                                        <p:attrNameLst>
                                          <p:attrName>style.visibility</p:attrName>
                                        </p:attrNameLst>
                                      </p:cBhvr>
                                      <p:to>
                                        <p:strVal val="visible"/>
                                      </p:to>
                                    </p:set>
                                    <p:animEffect transition="in" filter="fade">
                                      <p:cBhvr>
                                        <p:cTn id="45" dur="500"/>
                                        <p:tgtEl>
                                          <p:spTgt spid="4">
                                            <p:graphicEl>
                                              <a:dgm id="{2E49FA8A-A2C1-4035-9360-E30BAC039212}"/>
                                            </p:graphic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4">
                                            <p:graphicEl>
                                              <a:dgm id="{4176E73D-E89E-46E7-8F9F-12B419BEE0E0}"/>
                                            </p:graphicEl>
                                          </p:spTgt>
                                        </p:tgtEl>
                                        <p:attrNameLst>
                                          <p:attrName>style.visibility</p:attrName>
                                        </p:attrNameLst>
                                      </p:cBhvr>
                                      <p:to>
                                        <p:strVal val="visible"/>
                                      </p:to>
                                    </p:set>
                                    <p:animEffect transition="in" filter="fade">
                                      <p:cBhvr>
                                        <p:cTn id="48" dur="500"/>
                                        <p:tgtEl>
                                          <p:spTgt spid="4">
                                            <p:graphicEl>
                                              <a:dgm id="{4176E73D-E89E-46E7-8F9F-12B419BEE0E0}"/>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AtOnc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Descriptives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66518941"/>
              </p:ext>
            </p:extLst>
          </p:nvPr>
        </p:nvGraphicFramePr>
        <p:xfrm>
          <a:off x="446567" y="1295400"/>
          <a:ext cx="8229599" cy="4612632"/>
        </p:xfrm>
        <a:graphic>
          <a:graphicData uri="http://schemas.openxmlformats.org/drawingml/2006/table">
            <a:tbl>
              <a:tblPr firstRow="1" bandRow="1">
                <a:tableStyleId>{5C22544A-7EE6-4342-B048-85BDC9FD1C3A}</a:tableStyleId>
              </a:tblPr>
              <a:tblGrid>
                <a:gridCol w="1469572"/>
                <a:gridCol w="1822267"/>
                <a:gridCol w="1645920"/>
                <a:gridCol w="1645920"/>
                <a:gridCol w="1645920"/>
              </a:tblGrid>
              <a:tr h="631612">
                <a:tc gridSpan="2">
                  <a:txBody>
                    <a:bodyPr/>
                    <a:lstStyle/>
                    <a:p>
                      <a:endParaRPr lang="en-US" dirty="0"/>
                    </a:p>
                  </a:txBody>
                  <a:tcPr>
                    <a:lnR w="12700" cap="flat" cmpd="sng" algn="ctr">
                      <a:solidFill>
                        <a:schemeClr val="tx1"/>
                      </a:solidFill>
                      <a:prstDash val="solid"/>
                      <a:round/>
                      <a:headEnd type="none" w="med" len="med"/>
                      <a:tailEnd type="none" w="med" len="med"/>
                    </a:lnR>
                  </a:tcPr>
                </a:tc>
                <a:tc hMerge="1">
                  <a:txBody>
                    <a:bodyPr/>
                    <a:lstStyle/>
                    <a:p>
                      <a:endParaRPr lang="en-US" dirty="0"/>
                    </a:p>
                  </a:txBody>
                  <a:tcPr/>
                </a:tc>
                <a:tc>
                  <a:txBody>
                    <a:bodyPr/>
                    <a:lstStyle/>
                    <a:p>
                      <a:pPr algn="ctr"/>
                      <a:r>
                        <a:rPr lang="en-US" sz="2400" dirty="0" smtClean="0"/>
                        <a:t>Pre</a:t>
                      </a:r>
                      <a:endParaRPr lang="en-US" sz="2400" dirty="0"/>
                    </a:p>
                  </a:txBody>
                  <a:tcPr anchor="b">
                    <a:lnL w="12700" cap="flat" cmpd="sng" algn="ctr">
                      <a:solidFill>
                        <a:schemeClr val="tx1"/>
                      </a:solidFill>
                      <a:prstDash val="solid"/>
                      <a:round/>
                      <a:headEnd type="none" w="med" len="med"/>
                      <a:tailEnd type="none" w="med" len="med"/>
                    </a:lnL>
                  </a:tcPr>
                </a:tc>
                <a:tc>
                  <a:txBody>
                    <a:bodyPr/>
                    <a:lstStyle/>
                    <a:p>
                      <a:pPr algn="ctr"/>
                      <a:r>
                        <a:rPr lang="en-US" sz="2400" dirty="0" smtClean="0"/>
                        <a:t>Post</a:t>
                      </a:r>
                      <a:endParaRPr lang="en-US" sz="2400" dirty="0"/>
                    </a:p>
                  </a:txBody>
                  <a:tcPr anchor="b"/>
                </a:tc>
                <a:tc>
                  <a:txBody>
                    <a:bodyPr/>
                    <a:lstStyle/>
                    <a:p>
                      <a:pPr algn="ctr"/>
                      <a:r>
                        <a:rPr lang="en-US" sz="2400" dirty="0" smtClean="0"/>
                        <a:t>Total</a:t>
                      </a:r>
                      <a:endParaRPr lang="en-US" sz="2400" dirty="0"/>
                    </a:p>
                  </a:txBody>
                  <a:tcPr anchor="b"/>
                </a:tc>
              </a:tr>
              <a:tr h="631612">
                <a:tc gridSpan="2">
                  <a:txBody>
                    <a:bodyPr/>
                    <a:lstStyle/>
                    <a:p>
                      <a:pPr algn="ctr"/>
                      <a:r>
                        <a:rPr lang="en-US" sz="2400" b="1" dirty="0" smtClean="0"/>
                        <a:t>Total</a:t>
                      </a:r>
                      <a:endParaRPr lang="en-US" sz="2400" b="1" dirty="0"/>
                    </a:p>
                  </a:txBody>
                  <a:tcPr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algn="ctr"/>
                      <a:endParaRPr lang="en-US" sz="2000" dirty="0" smtClean="0"/>
                    </a:p>
                  </a:txBody>
                  <a:tcPr/>
                </a:tc>
                <a:tc>
                  <a:txBody>
                    <a:bodyPr/>
                    <a:lstStyle/>
                    <a:p>
                      <a:pPr algn="ctr"/>
                      <a:r>
                        <a:rPr lang="en-US" sz="2600" dirty="0" smtClean="0"/>
                        <a:t>66 (55%)</a:t>
                      </a:r>
                      <a:endParaRPr lang="en-US" sz="2600" dirty="0"/>
                    </a:p>
                  </a:txBody>
                  <a:tcPr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US" sz="2600" dirty="0" smtClean="0"/>
                        <a:t>55 (45%)</a:t>
                      </a:r>
                      <a:endParaRPr lang="en-US" sz="2600" dirty="0"/>
                    </a:p>
                  </a:txBody>
                  <a:tcPr anchor="b">
                    <a:lnB w="12700" cap="flat" cmpd="sng" algn="ctr">
                      <a:solidFill>
                        <a:schemeClr val="tx1"/>
                      </a:solidFill>
                      <a:prstDash val="solid"/>
                      <a:round/>
                      <a:headEnd type="none" w="med" len="med"/>
                      <a:tailEnd type="none" w="med" len="med"/>
                    </a:lnB>
                  </a:tcPr>
                </a:tc>
                <a:tc>
                  <a:txBody>
                    <a:bodyPr/>
                    <a:lstStyle/>
                    <a:p>
                      <a:pPr algn="ctr"/>
                      <a:r>
                        <a:rPr lang="en-US" sz="2600" b="1" dirty="0" smtClean="0"/>
                        <a:t>121</a:t>
                      </a:r>
                      <a:endParaRPr lang="en-US" sz="2600" b="1" dirty="0"/>
                    </a:p>
                  </a:txBody>
                  <a:tcPr anchor="b">
                    <a:lnB w="12700" cap="flat" cmpd="sng" algn="ctr">
                      <a:solidFill>
                        <a:schemeClr val="tx1"/>
                      </a:solidFill>
                      <a:prstDash val="solid"/>
                      <a:round/>
                      <a:headEnd type="none" w="med" len="med"/>
                      <a:tailEnd type="none" w="med" len="med"/>
                    </a:lnB>
                  </a:tcPr>
                </a:tc>
              </a:tr>
              <a:tr h="796492">
                <a:tc>
                  <a:txBody>
                    <a:bodyPr/>
                    <a:lstStyle/>
                    <a:p>
                      <a:r>
                        <a:rPr lang="en-US" sz="2400" b="1" dirty="0" smtClean="0"/>
                        <a:t>Race-Ethnicity</a:t>
                      </a:r>
                    </a:p>
                  </a:txBody>
                  <a:tcPr anchor="b">
                    <a:lnT w="12700" cap="flat" cmpd="sng" algn="ctr">
                      <a:solidFill>
                        <a:schemeClr val="tx1"/>
                      </a:solidFill>
                      <a:prstDash val="solid"/>
                      <a:round/>
                      <a:headEnd type="none" w="med" len="med"/>
                      <a:tailEnd type="none" w="med" len="med"/>
                    </a:lnT>
                  </a:tcPr>
                </a:tc>
                <a:tc>
                  <a:txBody>
                    <a:bodyPr/>
                    <a:lstStyle/>
                    <a:p>
                      <a:r>
                        <a:rPr lang="en-US" sz="2400" b="1" dirty="0" smtClean="0"/>
                        <a:t>White</a:t>
                      </a:r>
                      <a:endParaRPr lang="en-US" sz="2400" b="1" dirty="0"/>
                    </a:p>
                  </a:txBody>
                  <a:tcPr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en-US" sz="2600" dirty="0" smtClean="0"/>
                        <a:t>48</a:t>
                      </a:r>
                      <a:r>
                        <a:rPr lang="en-US" sz="2600" baseline="0" dirty="0" smtClean="0"/>
                        <a:t> </a:t>
                      </a:r>
                      <a:r>
                        <a:rPr lang="en-US" sz="2600" dirty="0" smtClean="0"/>
                        <a:t>(72%)</a:t>
                      </a:r>
                      <a:endParaRPr lang="en-US" sz="2600" dirty="0"/>
                    </a:p>
                  </a:txBody>
                  <a:tcPr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US" sz="2600" dirty="0" smtClean="0"/>
                        <a:t>44 (80%)</a:t>
                      </a:r>
                      <a:endParaRPr lang="en-US" sz="2600" dirty="0"/>
                    </a:p>
                  </a:txBody>
                  <a:tcPr anchor="b">
                    <a:lnT w="12700" cap="flat" cmpd="sng" algn="ctr">
                      <a:solidFill>
                        <a:schemeClr val="tx1"/>
                      </a:solidFill>
                      <a:prstDash val="solid"/>
                      <a:round/>
                      <a:headEnd type="none" w="med" len="med"/>
                      <a:tailEnd type="none" w="med" len="med"/>
                    </a:lnT>
                  </a:tcPr>
                </a:tc>
                <a:tc>
                  <a:txBody>
                    <a:bodyPr/>
                    <a:lstStyle/>
                    <a:p>
                      <a:pPr algn="ctr"/>
                      <a:r>
                        <a:rPr lang="en-US" sz="2600" dirty="0" smtClean="0"/>
                        <a:t>92 (76%)</a:t>
                      </a:r>
                      <a:endParaRPr lang="en-US" sz="2600" dirty="0"/>
                    </a:p>
                  </a:txBody>
                  <a:tcPr anchor="b">
                    <a:lnT w="12700" cap="flat" cmpd="sng" algn="ctr">
                      <a:solidFill>
                        <a:schemeClr val="tx1"/>
                      </a:solidFill>
                      <a:prstDash val="solid"/>
                      <a:round/>
                      <a:headEnd type="none" w="med" len="med"/>
                      <a:tailEnd type="none" w="med" len="med"/>
                    </a:lnT>
                  </a:tcPr>
                </a:tc>
              </a:tr>
              <a:tr h="631612">
                <a:tc>
                  <a:txBody>
                    <a:bodyPr/>
                    <a:lstStyle/>
                    <a:p>
                      <a:endParaRPr lang="en-US" sz="2400" b="1" dirty="0"/>
                    </a:p>
                  </a:txBody>
                  <a:tcPr anchor="b">
                    <a:lnB w="12700" cap="flat" cmpd="sng" algn="ctr">
                      <a:solidFill>
                        <a:schemeClr val="tx1"/>
                      </a:solidFill>
                      <a:prstDash val="solid"/>
                      <a:round/>
                      <a:headEnd type="none" w="med" len="med"/>
                      <a:tailEnd type="none" w="med" len="med"/>
                    </a:lnB>
                  </a:tcPr>
                </a:tc>
                <a:tc>
                  <a:txBody>
                    <a:bodyPr/>
                    <a:lstStyle/>
                    <a:p>
                      <a:r>
                        <a:rPr lang="en-US" sz="2400" b="1" dirty="0" smtClean="0"/>
                        <a:t>Other</a:t>
                      </a:r>
                      <a:endParaRPr lang="en-US" sz="2400" b="1" dirty="0"/>
                    </a:p>
                  </a:txBody>
                  <a:tcPr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US" sz="2600" dirty="0" smtClean="0"/>
                        <a:t>18 (27%)</a:t>
                      </a:r>
                      <a:endParaRPr lang="en-US" sz="2600" dirty="0"/>
                    </a:p>
                  </a:txBody>
                  <a:tcPr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US" sz="2600" dirty="0" smtClean="0"/>
                        <a:t>11 (20%)</a:t>
                      </a:r>
                      <a:endParaRPr lang="en-US" sz="2600" dirty="0"/>
                    </a:p>
                  </a:txBody>
                  <a:tcPr anchor="b">
                    <a:lnB w="12700" cap="flat" cmpd="sng" algn="ctr">
                      <a:solidFill>
                        <a:schemeClr val="tx1"/>
                      </a:solidFill>
                      <a:prstDash val="solid"/>
                      <a:round/>
                      <a:headEnd type="none" w="med" len="med"/>
                      <a:tailEnd type="none" w="med" len="med"/>
                    </a:lnB>
                  </a:tcPr>
                </a:tc>
                <a:tc>
                  <a:txBody>
                    <a:bodyPr/>
                    <a:lstStyle/>
                    <a:p>
                      <a:pPr algn="ctr"/>
                      <a:r>
                        <a:rPr lang="en-US" sz="2600" dirty="0" smtClean="0"/>
                        <a:t>29 (24%)</a:t>
                      </a:r>
                      <a:endParaRPr lang="en-US" sz="2600" dirty="0"/>
                    </a:p>
                  </a:txBody>
                  <a:tcPr anchor="b">
                    <a:lnB w="12700" cap="flat" cmpd="sng" algn="ctr">
                      <a:solidFill>
                        <a:schemeClr val="tx1"/>
                      </a:solidFill>
                      <a:prstDash val="solid"/>
                      <a:round/>
                      <a:headEnd type="none" w="med" len="med"/>
                      <a:tailEnd type="none" w="med" len="med"/>
                    </a:lnB>
                  </a:tcPr>
                </a:tc>
              </a:tr>
              <a:tr h="631612">
                <a:tc>
                  <a:txBody>
                    <a:bodyPr/>
                    <a:lstStyle/>
                    <a:p>
                      <a:r>
                        <a:rPr lang="en-US" sz="2400" b="1" dirty="0" smtClean="0"/>
                        <a:t>Sex</a:t>
                      </a:r>
                      <a:endParaRPr lang="en-US" sz="2400" b="1" dirty="0"/>
                    </a:p>
                  </a:txBody>
                  <a:tcPr anchor="b">
                    <a:lnT w="12700" cap="flat" cmpd="sng" algn="ctr">
                      <a:solidFill>
                        <a:schemeClr val="tx1"/>
                      </a:solidFill>
                      <a:prstDash val="solid"/>
                      <a:round/>
                      <a:headEnd type="none" w="med" len="med"/>
                      <a:tailEnd type="none" w="med" len="med"/>
                    </a:lnT>
                  </a:tcPr>
                </a:tc>
                <a:tc>
                  <a:txBody>
                    <a:bodyPr/>
                    <a:lstStyle/>
                    <a:p>
                      <a:r>
                        <a:rPr lang="en-US" sz="2400" b="1" dirty="0" smtClean="0"/>
                        <a:t>Female</a:t>
                      </a:r>
                      <a:endParaRPr lang="en-US" sz="2400" b="1" dirty="0"/>
                    </a:p>
                  </a:txBody>
                  <a:tcPr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en-US" sz="2600" dirty="0" smtClean="0"/>
                        <a:t>9 (14%)</a:t>
                      </a:r>
                      <a:endParaRPr lang="en-US" sz="2600" dirty="0"/>
                    </a:p>
                  </a:txBody>
                  <a:tcPr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US" sz="2600" dirty="0" smtClean="0"/>
                        <a:t>7 (13%)</a:t>
                      </a:r>
                      <a:endParaRPr lang="en-US" sz="2600" dirty="0"/>
                    </a:p>
                  </a:txBody>
                  <a:tcPr anchor="b">
                    <a:lnT w="12700" cap="flat" cmpd="sng" algn="ctr">
                      <a:solidFill>
                        <a:schemeClr val="tx1"/>
                      </a:solidFill>
                      <a:prstDash val="solid"/>
                      <a:round/>
                      <a:headEnd type="none" w="med" len="med"/>
                      <a:tailEnd type="none" w="med" len="med"/>
                    </a:lnT>
                  </a:tcPr>
                </a:tc>
                <a:tc>
                  <a:txBody>
                    <a:bodyPr/>
                    <a:lstStyle/>
                    <a:p>
                      <a:pPr algn="ctr"/>
                      <a:r>
                        <a:rPr lang="en-US" sz="2600" dirty="0" smtClean="0"/>
                        <a:t>16 (13%)</a:t>
                      </a:r>
                      <a:endParaRPr lang="en-US" sz="2600" dirty="0"/>
                    </a:p>
                  </a:txBody>
                  <a:tcPr anchor="b">
                    <a:lnT w="12700" cap="flat" cmpd="sng" algn="ctr">
                      <a:solidFill>
                        <a:schemeClr val="tx1"/>
                      </a:solidFill>
                      <a:prstDash val="solid"/>
                      <a:round/>
                      <a:headEnd type="none" w="med" len="med"/>
                      <a:tailEnd type="none" w="med" len="med"/>
                    </a:lnT>
                  </a:tcPr>
                </a:tc>
              </a:tr>
              <a:tr h="631612">
                <a:tc>
                  <a:txBody>
                    <a:bodyPr/>
                    <a:lstStyle/>
                    <a:p>
                      <a:endParaRPr lang="en-US" sz="2400" b="1" dirty="0"/>
                    </a:p>
                  </a:txBody>
                  <a:tcPr anchor="b">
                    <a:lnB w="12700" cap="flat" cmpd="sng" algn="ctr">
                      <a:solidFill>
                        <a:schemeClr val="tx1"/>
                      </a:solidFill>
                      <a:prstDash val="solid"/>
                      <a:round/>
                      <a:headEnd type="none" w="med" len="med"/>
                      <a:tailEnd type="none" w="med" len="med"/>
                    </a:lnB>
                  </a:tcPr>
                </a:tc>
                <a:tc>
                  <a:txBody>
                    <a:bodyPr/>
                    <a:lstStyle/>
                    <a:p>
                      <a:r>
                        <a:rPr lang="en-US" sz="2400" b="1" dirty="0" smtClean="0"/>
                        <a:t>Male</a:t>
                      </a:r>
                      <a:endParaRPr lang="en-US" sz="2400" b="1" dirty="0"/>
                    </a:p>
                  </a:txBody>
                  <a:tcPr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US" sz="2600" dirty="0" smtClean="0"/>
                        <a:t>57 (86%)</a:t>
                      </a:r>
                      <a:endParaRPr lang="en-US" sz="2600" dirty="0"/>
                    </a:p>
                  </a:txBody>
                  <a:tcPr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US" sz="2600" dirty="0" smtClean="0"/>
                        <a:t>48 (87%)</a:t>
                      </a:r>
                      <a:endParaRPr lang="en-US" sz="2600" dirty="0"/>
                    </a:p>
                  </a:txBody>
                  <a:tcPr anchor="b">
                    <a:lnB w="12700" cap="flat" cmpd="sng" algn="ctr">
                      <a:solidFill>
                        <a:schemeClr val="tx1"/>
                      </a:solidFill>
                      <a:prstDash val="solid"/>
                      <a:round/>
                      <a:headEnd type="none" w="med" len="med"/>
                      <a:tailEnd type="none" w="med" len="med"/>
                    </a:lnB>
                  </a:tcPr>
                </a:tc>
                <a:tc>
                  <a:txBody>
                    <a:bodyPr/>
                    <a:lstStyle/>
                    <a:p>
                      <a:pPr algn="ctr"/>
                      <a:r>
                        <a:rPr lang="en-US" sz="2600" dirty="0" smtClean="0"/>
                        <a:t>105 (87%)</a:t>
                      </a:r>
                      <a:endParaRPr lang="en-US" sz="2600" dirty="0"/>
                    </a:p>
                  </a:txBody>
                  <a:tcPr anchor="b">
                    <a:lnB w="12700" cap="flat" cmpd="sng" algn="ctr">
                      <a:solidFill>
                        <a:schemeClr val="tx1"/>
                      </a:solidFill>
                      <a:prstDash val="solid"/>
                      <a:round/>
                      <a:headEnd type="none" w="med" len="med"/>
                      <a:tailEnd type="none" w="med" len="med"/>
                    </a:lnB>
                  </a:tcPr>
                </a:tc>
              </a:tr>
              <a:tr h="631612">
                <a:tc gridSpan="2">
                  <a:txBody>
                    <a:bodyPr/>
                    <a:lstStyle/>
                    <a:p>
                      <a:r>
                        <a:rPr lang="en-US" sz="2400" b="1" dirty="0" smtClean="0"/>
                        <a:t>Age</a:t>
                      </a:r>
                      <a:r>
                        <a:rPr lang="en-US" sz="2400" b="1" baseline="0" dirty="0" smtClean="0"/>
                        <a:t> (average)</a:t>
                      </a:r>
                      <a:endParaRPr lang="en-US" sz="2400" b="1" dirty="0"/>
                    </a:p>
                  </a:txBody>
                  <a:tcPr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US" sz="2000" b="1" dirty="0"/>
                    </a:p>
                  </a:txBody>
                  <a:tcPr anchor="b"/>
                </a:tc>
                <a:tc>
                  <a:txBody>
                    <a:bodyPr/>
                    <a:lstStyle/>
                    <a:p>
                      <a:pPr algn="ctr"/>
                      <a:r>
                        <a:rPr lang="en-US" sz="2600" dirty="0" smtClean="0"/>
                        <a:t>30</a:t>
                      </a:r>
                      <a:endParaRPr lang="en-US" sz="2600" dirty="0"/>
                    </a:p>
                  </a:txBody>
                  <a:tcPr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US" sz="2600" dirty="0" smtClean="0"/>
                        <a:t>35</a:t>
                      </a:r>
                      <a:endParaRPr lang="en-US" sz="2600" dirty="0"/>
                    </a:p>
                  </a:txBody>
                  <a:tcPr anchor="b">
                    <a:lnT w="12700" cap="flat" cmpd="sng" algn="ctr">
                      <a:solidFill>
                        <a:schemeClr val="tx1"/>
                      </a:solidFill>
                      <a:prstDash val="solid"/>
                      <a:round/>
                      <a:headEnd type="none" w="med" len="med"/>
                      <a:tailEnd type="none" w="med" len="med"/>
                    </a:lnT>
                  </a:tcPr>
                </a:tc>
                <a:tc>
                  <a:txBody>
                    <a:bodyPr/>
                    <a:lstStyle/>
                    <a:p>
                      <a:pPr algn="ctr"/>
                      <a:r>
                        <a:rPr lang="en-US" sz="2600" dirty="0" smtClean="0"/>
                        <a:t>32</a:t>
                      </a:r>
                      <a:endParaRPr lang="en-US" sz="2600" dirty="0"/>
                    </a:p>
                  </a:txBody>
                  <a:tcPr anchor="b">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7477194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Appearance Outcome</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473394668"/>
              </p:ext>
            </p:extLst>
          </p:nvPr>
        </p:nvGraphicFramePr>
        <p:xfrm>
          <a:off x="457200" y="1600200"/>
          <a:ext cx="8229600" cy="4114803"/>
        </p:xfrm>
        <a:graphic>
          <a:graphicData uri="http://schemas.openxmlformats.org/drawingml/2006/table">
            <a:tbl>
              <a:tblPr firstRow="1" bandRow="1">
                <a:tableStyleId>{5C22544A-7EE6-4342-B048-85BDC9FD1C3A}</a:tableStyleId>
              </a:tblPr>
              <a:tblGrid>
                <a:gridCol w="4343400"/>
                <a:gridCol w="1981200"/>
                <a:gridCol w="1905000"/>
              </a:tblGrid>
              <a:tr h="587829">
                <a:tc>
                  <a:txBody>
                    <a:bodyPr/>
                    <a:lstStyle/>
                    <a:p>
                      <a:r>
                        <a:rPr lang="en-US" sz="2400" b="1" dirty="0" smtClean="0"/>
                        <a:t>Variables</a:t>
                      </a:r>
                      <a:endParaRPr lang="en-US" sz="2400" b="1" dirty="0"/>
                    </a:p>
                  </a:txBody>
                  <a:tcPr/>
                </a:tc>
                <a:tc>
                  <a:txBody>
                    <a:bodyPr/>
                    <a:lstStyle/>
                    <a:p>
                      <a:r>
                        <a:rPr lang="en-US" sz="2400" dirty="0" smtClean="0"/>
                        <a:t>B</a:t>
                      </a:r>
                      <a:endParaRPr lang="en-US" sz="2400" dirty="0"/>
                    </a:p>
                  </a:txBody>
                  <a:tcPr/>
                </a:tc>
                <a:tc>
                  <a:txBody>
                    <a:bodyPr/>
                    <a:lstStyle/>
                    <a:p>
                      <a:r>
                        <a:rPr lang="en-US" sz="2400" dirty="0" smtClean="0"/>
                        <a:t>SE</a:t>
                      </a:r>
                      <a:endParaRPr lang="en-US" sz="2400" dirty="0"/>
                    </a:p>
                  </a:txBody>
                  <a:tcPr/>
                </a:tc>
              </a:tr>
              <a:tr h="587829">
                <a:tc>
                  <a:txBody>
                    <a:bodyPr/>
                    <a:lstStyle/>
                    <a:p>
                      <a:r>
                        <a:rPr lang="en-US" sz="2400" b="1" dirty="0" smtClean="0"/>
                        <a:t>Counsel at First Appearance</a:t>
                      </a:r>
                      <a:endParaRPr lang="en-US" sz="2400" b="1" dirty="0"/>
                    </a:p>
                  </a:txBody>
                  <a:tcPr/>
                </a:tc>
                <a:tc>
                  <a:txBody>
                    <a:bodyPr/>
                    <a:lstStyle/>
                    <a:p>
                      <a:r>
                        <a:rPr kumimoji="0" lang="en-US" sz="2400" b="1" i="0" u="none" strike="noStrike" kern="1200" baseline="0" dirty="0" smtClean="0">
                          <a:solidFill>
                            <a:schemeClr val="dk1"/>
                          </a:solidFill>
                          <a:latin typeface="+mn-lt"/>
                          <a:ea typeface="+mn-ea"/>
                          <a:cs typeface="+mn-cs"/>
                        </a:rPr>
                        <a:t>1.278*	</a:t>
                      </a:r>
                    </a:p>
                  </a:txBody>
                  <a:tcPr/>
                </a:tc>
                <a:tc>
                  <a:txBody>
                    <a:bodyPr/>
                    <a:lstStyle/>
                    <a:p>
                      <a:r>
                        <a:rPr lang="en-US" sz="2400" dirty="0" smtClean="0"/>
                        <a:t>0.553</a:t>
                      </a:r>
                      <a:endParaRPr lang="en-US" sz="2400" dirty="0"/>
                    </a:p>
                  </a:txBody>
                  <a:tcPr/>
                </a:tc>
              </a:tr>
              <a:tr h="587829">
                <a:tc>
                  <a:txBody>
                    <a:bodyPr/>
                    <a:lstStyle/>
                    <a:p>
                      <a:r>
                        <a:rPr lang="en-US" sz="2400" b="0" dirty="0" smtClean="0"/>
                        <a:t>Race-Ethnicity</a:t>
                      </a:r>
                      <a:endParaRPr lang="en-US" sz="2400" b="0" dirty="0"/>
                    </a:p>
                  </a:txBody>
                  <a:tcPr/>
                </a:tc>
                <a:tc>
                  <a:txBody>
                    <a:bodyPr/>
                    <a:lstStyle/>
                    <a:p>
                      <a:r>
                        <a:rPr kumimoji="0" lang="en-US" sz="2400" b="0" i="0" u="none" strike="noStrike" kern="1200" baseline="0" dirty="0" smtClean="0">
                          <a:solidFill>
                            <a:schemeClr val="dk1"/>
                          </a:solidFill>
                          <a:latin typeface="+mn-lt"/>
                          <a:ea typeface="+mn-ea"/>
                          <a:cs typeface="+mn-cs"/>
                        </a:rPr>
                        <a:t>-0.185	</a:t>
                      </a:r>
                    </a:p>
                  </a:txBody>
                  <a:tcPr/>
                </a:tc>
                <a:tc>
                  <a:txBody>
                    <a:bodyPr/>
                    <a:lstStyle/>
                    <a:p>
                      <a:r>
                        <a:rPr lang="en-US" sz="2400" dirty="0" smtClean="0"/>
                        <a:t>0.529</a:t>
                      </a:r>
                      <a:endParaRPr lang="en-US" sz="2400" dirty="0"/>
                    </a:p>
                  </a:txBody>
                  <a:tcPr/>
                </a:tc>
              </a:tr>
              <a:tr h="587829">
                <a:tc>
                  <a:txBody>
                    <a:bodyPr/>
                    <a:lstStyle/>
                    <a:p>
                      <a:r>
                        <a:rPr lang="en-US" sz="2400" b="0" dirty="0" smtClean="0"/>
                        <a:t>Judge</a:t>
                      </a:r>
                      <a:r>
                        <a:rPr lang="en-US" sz="2400" b="0" baseline="0" dirty="0" smtClean="0"/>
                        <a:t> at First Appearance</a:t>
                      </a:r>
                      <a:endParaRPr lang="en-US" sz="2400" b="0" dirty="0"/>
                    </a:p>
                  </a:txBody>
                  <a:tcPr/>
                </a:tc>
                <a:tc>
                  <a:txBody>
                    <a:bodyPr/>
                    <a:lstStyle/>
                    <a:p>
                      <a:r>
                        <a:rPr kumimoji="0" lang="en-US" sz="2400" b="0" i="0" u="none" strike="noStrike" kern="1200" baseline="0" dirty="0" smtClean="0">
                          <a:solidFill>
                            <a:schemeClr val="dk1"/>
                          </a:solidFill>
                          <a:latin typeface="+mn-lt"/>
                          <a:ea typeface="+mn-ea"/>
                          <a:cs typeface="+mn-cs"/>
                        </a:rPr>
                        <a:t>-0.862	</a:t>
                      </a:r>
                    </a:p>
                  </a:txBody>
                  <a:tcPr/>
                </a:tc>
                <a:tc>
                  <a:txBody>
                    <a:bodyPr/>
                    <a:lstStyle/>
                    <a:p>
                      <a:r>
                        <a:rPr lang="en-US" sz="2400" dirty="0" smtClean="0"/>
                        <a:t>0.573</a:t>
                      </a:r>
                      <a:endParaRPr lang="en-US" sz="2400" dirty="0"/>
                    </a:p>
                  </a:txBody>
                  <a:tcPr/>
                </a:tc>
              </a:tr>
              <a:tr h="587829">
                <a:tc>
                  <a:txBody>
                    <a:bodyPr/>
                    <a:lstStyle/>
                    <a:p>
                      <a:r>
                        <a:rPr lang="en-US" sz="2400" b="0" dirty="0" smtClean="0"/>
                        <a:t>Felony Charge</a:t>
                      </a:r>
                      <a:endParaRPr lang="en-US" sz="2400" b="0" dirty="0"/>
                    </a:p>
                  </a:txBody>
                  <a:tcPr/>
                </a:tc>
                <a:tc>
                  <a:txBody>
                    <a:bodyPr/>
                    <a:lstStyle/>
                    <a:p>
                      <a:r>
                        <a:rPr kumimoji="0" lang="en-US" sz="2400" b="0" i="0" u="none" strike="noStrike" kern="1200" baseline="0" dirty="0" smtClean="0">
                          <a:solidFill>
                            <a:schemeClr val="dk1"/>
                          </a:solidFill>
                          <a:latin typeface="+mn-lt"/>
                          <a:ea typeface="+mn-ea"/>
                          <a:cs typeface="+mn-cs"/>
                        </a:rPr>
                        <a:t>-0.962	</a:t>
                      </a:r>
                    </a:p>
                  </a:txBody>
                  <a:tcPr/>
                </a:tc>
                <a:tc>
                  <a:txBody>
                    <a:bodyPr/>
                    <a:lstStyle/>
                    <a:p>
                      <a:r>
                        <a:rPr lang="en-US" sz="2400" dirty="0" smtClean="0"/>
                        <a:t>0.509</a:t>
                      </a:r>
                      <a:endParaRPr lang="en-US" sz="2400" dirty="0"/>
                    </a:p>
                  </a:txBody>
                  <a:tcPr/>
                </a:tc>
              </a:tr>
              <a:tr h="587829">
                <a:tc>
                  <a:txBody>
                    <a:bodyPr/>
                    <a:lstStyle/>
                    <a:p>
                      <a:r>
                        <a:rPr lang="en-US" sz="2400" b="0" dirty="0" smtClean="0"/>
                        <a:t>Prior Arrest</a:t>
                      </a:r>
                      <a:endParaRPr lang="en-US" sz="2400" b="0" dirty="0"/>
                    </a:p>
                  </a:txBody>
                  <a:tcPr/>
                </a:tc>
                <a:tc>
                  <a:txBody>
                    <a:bodyPr/>
                    <a:lstStyle/>
                    <a:p>
                      <a:r>
                        <a:rPr kumimoji="0" lang="en-US" sz="2400" b="0" i="0" u="none" strike="noStrike" kern="1200" baseline="0" dirty="0" smtClean="0">
                          <a:solidFill>
                            <a:schemeClr val="dk1"/>
                          </a:solidFill>
                          <a:latin typeface="+mn-lt"/>
                          <a:ea typeface="+mn-ea"/>
                          <a:cs typeface="+mn-cs"/>
                        </a:rPr>
                        <a:t>-0.625	</a:t>
                      </a:r>
                    </a:p>
                  </a:txBody>
                  <a:tcPr/>
                </a:tc>
                <a:tc>
                  <a:txBody>
                    <a:bodyPr/>
                    <a:lstStyle/>
                    <a:p>
                      <a:r>
                        <a:rPr lang="en-US" sz="2400" dirty="0" smtClean="0"/>
                        <a:t>0.524</a:t>
                      </a:r>
                      <a:endParaRPr lang="en-US" sz="2400" dirty="0"/>
                    </a:p>
                  </a:txBody>
                  <a:tcPr/>
                </a:tc>
              </a:tr>
              <a:tr h="587829">
                <a:tc>
                  <a:txBody>
                    <a:bodyPr/>
                    <a:lstStyle/>
                    <a:p>
                      <a:r>
                        <a:rPr lang="en-US" sz="2400" b="0" dirty="0" smtClean="0"/>
                        <a:t>Prior Conviction</a:t>
                      </a:r>
                      <a:endParaRPr lang="en-US" sz="24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baseline="0" dirty="0" smtClean="0">
                          <a:solidFill>
                            <a:schemeClr val="dk1"/>
                          </a:solidFill>
                          <a:latin typeface="+mn-lt"/>
                          <a:ea typeface="+mn-ea"/>
                          <a:cs typeface="+mn-cs"/>
                        </a:rPr>
                        <a:t>-1.033</a:t>
                      </a:r>
                      <a:endParaRPr lang="en-US" sz="2400" b="0" dirty="0" smtClean="0"/>
                    </a:p>
                  </a:txBody>
                  <a:tcPr/>
                </a:tc>
                <a:tc>
                  <a:txBody>
                    <a:bodyPr/>
                    <a:lstStyle/>
                    <a:p>
                      <a:r>
                        <a:rPr lang="en-US" sz="2400" dirty="0" smtClean="0"/>
                        <a:t>0.598</a:t>
                      </a:r>
                      <a:endParaRPr lang="en-US" sz="2400" dirty="0"/>
                    </a:p>
                  </a:txBody>
                  <a:tcPr/>
                </a:tc>
              </a:tr>
            </a:tbl>
          </a:graphicData>
        </a:graphic>
      </p:graphicFrame>
      <p:sp>
        <p:nvSpPr>
          <p:cNvPr id="5" name="TextBox 4"/>
          <p:cNvSpPr txBox="1"/>
          <p:nvPr/>
        </p:nvSpPr>
        <p:spPr>
          <a:xfrm>
            <a:off x="457200" y="5715000"/>
            <a:ext cx="1524000" cy="369332"/>
          </a:xfrm>
          <a:prstGeom prst="rect">
            <a:avLst/>
          </a:prstGeom>
          <a:noFill/>
        </p:spPr>
        <p:txBody>
          <a:bodyPr wrap="square" rtlCol="0">
            <a:spAutoFit/>
          </a:bodyPr>
          <a:lstStyle/>
          <a:p>
            <a:r>
              <a:rPr lang="en-US" dirty="0" smtClean="0"/>
              <a:t>*p &lt; .05</a:t>
            </a:r>
            <a:endParaRPr lang="en-US" dirty="0"/>
          </a:p>
        </p:txBody>
      </p:sp>
    </p:spTree>
    <p:extLst>
      <p:ext uri="{BB962C8B-B14F-4D97-AF65-F5344CB8AC3E}">
        <p14:creationId xmlns:p14="http://schemas.microsoft.com/office/powerpoint/2010/main" val="41719500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Bail Amount</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653959845"/>
              </p:ext>
            </p:extLst>
          </p:nvPr>
        </p:nvGraphicFramePr>
        <p:xfrm>
          <a:off x="457200" y="1600200"/>
          <a:ext cx="8229600" cy="3526974"/>
        </p:xfrm>
        <a:graphic>
          <a:graphicData uri="http://schemas.openxmlformats.org/drawingml/2006/table">
            <a:tbl>
              <a:tblPr firstRow="1" bandRow="1">
                <a:tableStyleId>{5C22544A-7EE6-4342-B048-85BDC9FD1C3A}</a:tableStyleId>
              </a:tblPr>
              <a:tblGrid>
                <a:gridCol w="4343400"/>
                <a:gridCol w="1981200"/>
                <a:gridCol w="1905000"/>
              </a:tblGrid>
              <a:tr h="587829">
                <a:tc>
                  <a:txBody>
                    <a:bodyPr/>
                    <a:lstStyle/>
                    <a:p>
                      <a:r>
                        <a:rPr lang="en-US" sz="2400" b="1" dirty="0" smtClean="0"/>
                        <a:t>Variables</a:t>
                      </a:r>
                      <a:endParaRPr lang="en-US" sz="2400" b="1" dirty="0"/>
                    </a:p>
                  </a:txBody>
                  <a:tcPr/>
                </a:tc>
                <a:tc>
                  <a:txBody>
                    <a:bodyPr/>
                    <a:lstStyle/>
                    <a:p>
                      <a:r>
                        <a:rPr lang="en-US" sz="2400" dirty="0" smtClean="0"/>
                        <a:t>B</a:t>
                      </a:r>
                      <a:endParaRPr lang="en-US" sz="2400" dirty="0"/>
                    </a:p>
                  </a:txBody>
                  <a:tcPr/>
                </a:tc>
                <a:tc>
                  <a:txBody>
                    <a:bodyPr/>
                    <a:lstStyle/>
                    <a:p>
                      <a:r>
                        <a:rPr lang="en-US" sz="2400" dirty="0" smtClean="0"/>
                        <a:t>SE</a:t>
                      </a:r>
                      <a:endParaRPr lang="en-US" sz="2400" dirty="0"/>
                    </a:p>
                  </a:txBody>
                  <a:tcPr/>
                </a:tc>
              </a:tr>
              <a:tr h="587829">
                <a:tc>
                  <a:txBody>
                    <a:bodyPr/>
                    <a:lstStyle/>
                    <a:p>
                      <a:r>
                        <a:rPr lang="en-US" sz="2400" b="1" dirty="0" smtClean="0"/>
                        <a:t>Counsel at First Appearance</a:t>
                      </a:r>
                      <a:endParaRPr lang="en-US" sz="2400" b="1" dirty="0"/>
                    </a:p>
                  </a:txBody>
                  <a:tcPr/>
                </a:tc>
                <a:tc>
                  <a:txBody>
                    <a:bodyPr/>
                    <a:lstStyle/>
                    <a:p>
                      <a:r>
                        <a:rPr kumimoji="0" lang="en-US" sz="2400" b="1" i="0" u="none" strike="noStrike" kern="1200" baseline="0" dirty="0" smtClean="0">
                          <a:solidFill>
                            <a:schemeClr val="dk1"/>
                          </a:solidFill>
                          <a:latin typeface="+mn-lt"/>
                          <a:ea typeface="+mn-ea"/>
                          <a:cs typeface="+mn-cs"/>
                        </a:rPr>
                        <a:t>-1.978**</a:t>
                      </a:r>
                    </a:p>
                  </a:txBody>
                  <a:tcPr/>
                </a:tc>
                <a:tc>
                  <a:txBody>
                    <a:bodyPr/>
                    <a:lstStyle/>
                    <a:p>
                      <a:r>
                        <a:rPr lang="en-US" sz="2400" dirty="0" smtClean="0"/>
                        <a:t>0.735</a:t>
                      </a:r>
                      <a:endParaRPr lang="en-US" sz="2400" dirty="0"/>
                    </a:p>
                  </a:txBody>
                  <a:tcPr/>
                </a:tc>
              </a:tr>
              <a:tr h="587829">
                <a:tc>
                  <a:txBody>
                    <a:bodyPr/>
                    <a:lstStyle/>
                    <a:p>
                      <a:r>
                        <a:rPr lang="en-US" sz="2400" b="0" dirty="0" smtClean="0"/>
                        <a:t>Race-Ethnicity</a:t>
                      </a:r>
                      <a:endParaRPr lang="en-US" sz="2400" b="0" dirty="0"/>
                    </a:p>
                  </a:txBody>
                  <a:tcPr/>
                </a:tc>
                <a:tc>
                  <a:txBody>
                    <a:bodyPr/>
                    <a:lstStyle/>
                    <a:p>
                      <a:r>
                        <a:rPr kumimoji="0" lang="en-US" sz="2400" b="0" i="0" u="none" strike="noStrike" kern="1200" baseline="0" dirty="0" smtClean="0">
                          <a:solidFill>
                            <a:schemeClr val="dk1"/>
                          </a:solidFill>
                          <a:latin typeface="+mn-lt"/>
                          <a:ea typeface="+mn-ea"/>
                          <a:cs typeface="+mn-cs"/>
                        </a:rPr>
                        <a:t>1.082</a:t>
                      </a:r>
                    </a:p>
                  </a:txBody>
                  <a:tcPr/>
                </a:tc>
                <a:tc>
                  <a:txBody>
                    <a:bodyPr/>
                    <a:lstStyle/>
                    <a:p>
                      <a:r>
                        <a:rPr lang="en-US" sz="2400" dirty="0" smtClean="0"/>
                        <a:t>0.597</a:t>
                      </a:r>
                      <a:endParaRPr lang="en-US" sz="2400" dirty="0"/>
                    </a:p>
                  </a:txBody>
                  <a:tcPr/>
                </a:tc>
              </a:tr>
              <a:tr h="587829">
                <a:tc>
                  <a:txBody>
                    <a:bodyPr/>
                    <a:lstStyle/>
                    <a:p>
                      <a:r>
                        <a:rPr lang="en-US" sz="2400" b="1" dirty="0" smtClean="0"/>
                        <a:t>Judge</a:t>
                      </a:r>
                      <a:r>
                        <a:rPr lang="en-US" sz="2400" b="1" baseline="0" dirty="0" smtClean="0"/>
                        <a:t> at First Appearance</a:t>
                      </a:r>
                      <a:endParaRPr lang="en-US" sz="2400" b="1" dirty="0"/>
                    </a:p>
                  </a:txBody>
                  <a:tcPr/>
                </a:tc>
                <a:tc>
                  <a:txBody>
                    <a:bodyPr/>
                    <a:lstStyle/>
                    <a:p>
                      <a:r>
                        <a:rPr kumimoji="0" lang="en-US" sz="2400" b="1" i="0" u="none" strike="noStrike" kern="1200" baseline="0" dirty="0" smtClean="0">
                          <a:solidFill>
                            <a:schemeClr val="dk1"/>
                          </a:solidFill>
                          <a:latin typeface="+mn-lt"/>
                          <a:ea typeface="+mn-ea"/>
                          <a:cs typeface="+mn-cs"/>
                        </a:rPr>
                        <a:t>2.187**</a:t>
                      </a:r>
                    </a:p>
                  </a:txBody>
                  <a:tcPr/>
                </a:tc>
                <a:tc>
                  <a:txBody>
                    <a:bodyPr/>
                    <a:lstStyle/>
                    <a:p>
                      <a:r>
                        <a:rPr lang="en-US" sz="2400" dirty="0" smtClean="0"/>
                        <a:t>0.760</a:t>
                      </a:r>
                      <a:endParaRPr lang="en-US" sz="2400" dirty="0"/>
                    </a:p>
                  </a:txBody>
                  <a:tcPr/>
                </a:tc>
              </a:tr>
              <a:tr h="587829">
                <a:tc>
                  <a:txBody>
                    <a:bodyPr/>
                    <a:lstStyle/>
                    <a:p>
                      <a:r>
                        <a:rPr lang="en-US" sz="2400" b="1" dirty="0" smtClean="0"/>
                        <a:t>Felony Charge</a:t>
                      </a:r>
                      <a:endParaRPr lang="en-US" sz="2400" b="1" dirty="0"/>
                    </a:p>
                  </a:txBody>
                  <a:tcPr/>
                </a:tc>
                <a:tc>
                  <a:txBody>
                    <a:bodyPr/>
                    <a:lstStyle/>
                    <a:p>
                      <a:r>
                        <a:rPr kumimoji="0" lang="en-US" sz="2400" b="1" i="0" u="none" strike="noStrike" kern="1200" baseline="0" dirty="0" smtClean="0">
                          <a:solidFill>
                            <a:schemeClr val="dk1"/>
                          </a:solidFill>
                          <a:latin typeface="+mn-lt"/>
                          <a:ea typeface="+mn-ea"/>
                          <a:cs typeface="+mn-cs"/>
                        </a:rPr>
                        <a:t>1.776**</a:t>
                      </a:r>
                    </a:p>
                  </a:txBody>
                  <a:tcPr/>
                </a:tc>
                <a:tc>
                  <a:txBody>
                    <a:bodyPr/>
                    <a:lstStyle/>
                    <a:p>
                      <a:r>
                        <a:rPr lang="en-US" sz="2400" dirty="0" smtClean="0"/>
                        <a:t>0.639</a:t>
                      </a:r>
                      <a:endParaRPr lang="en-US" sz="2400" dirty="0"/>
                    </a:p>
                  </a:txBody>
                  <a:tcPr/>
                </a:tc>
              </a:tr>
              <a:tr h="587829">
                <a:tc>
                  <a:txBody>
                    <a:bodyPr/>
                    <a:lstStyle/>
                    <a:p>
                      <a:r>
                        <a:rPr lang="en-US" sz="2400" b="0" dirty="0" smtClean="0"/>
                        <a:t>Prior Arrest</a:t>
                      </a:r>
                      <a:endParaRPr lang="en-US" sz="2400" b="0" dirty="0"/>
                    </a:p>
                  </a:txBody>
                  <a:tcPr/>
                </a:tc>
                <a:tc>
                  <a:txBody>
                    <a:bodyPr/>
                    <a:lstStyle/>
                    <a:p>
                      <a:r>
                        <a:rPr kumimoji="0" lang="en-US" sz="2400" b="0" i="0" u="none" strike="noStrike" kern="1200" baseline="0" dirty="0" smtClean="0">
                          <a:solidFill>
                            <a:schemeClr val="dk1"/>
                          </a:solidFill>
                          <a:latin typeface="+mn-lt"/>
                          <a:ea typeface="+mn-ea"/>
                          <a:cs typeface="+mn-cs"/>
                        </a:rPr>
                        <a:t>-0.255</a:t>
                      </a:r>
                    </a:p>
                  </a:txBody>
                  <a:tcPr/>
                </a:tc>
                <a:tc>
                  <a:txBody>
                    <a:bodyPr/>
                    <a:lstStyle/>
                    <a:p>
                      <a:r>
                        <a:rPr lang="en-US" sz="2400" dirty="0" smtClean="0"/>
                        <a:t>0.559</a:t>
                      </a:r>
                      <a:endParaRPr lang="en-US" sz="2400" dirty="0"/>
                    </a:p>
                  </a:txBody>
                  <a:tcPr/>
                </a:tc>
              </a:tr>
            </a:tbl>
          </a:graphicData>
        </a:graphic>
      </p:graphicFrame>
      <p:sp>
        <p:nvSpPr>
          <p:cNvPr id="5" name="TextBox 4"/>
          <p:cNvSpPr txBox="1"/>
          <p:nvPr/>
        </p:nvSpPr>
        <p:spPr>
          <a:xfrm>
            <a:off x="457200" y="5105400"/>
            <a:ext cx="1524000" cy="369332"/>
          </a:xfrm>
          <a:prstGeom prst="rect">
            <a:avLst/>
          </a:prstGeom>
          <a:noFill/>
        </p:spPr>
        <p:txBody>
          <a:bodyPr wrap="square" rtlCol="0">
            <a:spAutoFit/>
          </a:bodyPr>
          <a:lstStyle/>
          <a:p>
            <a:r>
              <a:rPr lang="en-US" dirty="0" smtClean="0"/>
              <a:t>**p &lt; .01</a:t>
            </a:r>
            <a:endParaRPr lang="en-US" dirty="0"/>
          </a:p>
        </p:txBody>
      </p:sp>
    </p:spTree>
    <p:extLst>
      <p:ext uri="{BB962C8B-B14F-4D97-AF65-F5344CB8AC3E}">
        <p14:creationId xmlns:p14="http://schemas.microsoft.com/office/powerpoint/2010/main" val="35894431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Days Spent in Pretrial Detention</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543122129"/>
              </p:ext>
            </p:extLst>
          </p:nvPr>
        </p:nvGraphicFramePr>
        <p:xfrm>
          <a:off x="457200" y="1600200"/>
          <a:ext cx="8229600" cy="4114803"/>
        </p:xfrm>
        <a:graphic>
          <a:graphicData uri="http://schemas.openxmlformats.org/drawingml/2006/table">
            <a:tbl>
              <a:tblPr firstRow="1" bandRow="1">
                <a:tableStyleId>{5C22544A-7EE6-4342-B048-85BDC9FD1C3A}</a:tableStyleId>
              </a:tblPr>
              <a:tblGrid>
                <a:gridCol w="4343400"/>
                <a:gridCol w="1981200"/>
                <a:gridCol w="1905000"/>
              </a:tblGrid>
              <a:tr h="587829">
                <a:tc>
                  <a:txBody>
                    <a:bodyPr/>
                    <a:lstStyle/>
                    <a:p>
                      <a:r>
                        <a:rPr lang="en-US" sz="2400" b="1" dirty="0" smtClean="0"/>
                        <a:t>Variables</a:t>
                      </a:r>
                      <a:endParaRPr lang="en-US" sz="2400" b="1" dirty="0"/>
                    </a:p>
                  </a:txBody>
                  <a:tcPr/>
                </a:tc>
                <a:tc>
                  <a:txBody>
                    <a:bodyPr/>
                    <a:lstStyle/>
                    <a:p>
                      <a:r>
                        <a:rPr lang="en-US" sz="2400" dirty="0" smtClean="0"/>
                        <a:t>B</a:t>
                      </a:r>
                      <a:endParaRPr lang="en-US" sz="2400" dirty="0"/>
                    </a:p>
                  </a:txBody>
                  <a:tcPr/>
                </a:tc>
                <a:tc>
                  <a:txBody>
                    <a:bodyPr/>
                    <a:lstStyle/>
                    <a:p>
                      <a:r>
                        <a:rPr lang="en-US" sz="2400" dirty="0" smtClean="0"/>
                        <a:t>SE</a:t>
                      </a:r>
                      <a:endParaRPr lang="en-US" sz="2400" dirty="0"/>
                    </a:p>
                  </a:txBody>
                  <a:tcPr/>
                </a:tc>
              </a:tr>
              <a:tr h="587829">
                <a:tc>
                  <a:txBody>
                    <a:bodyPr/>
                    <a:lstStyle/>
                    <a:p>
                      <a:r>
                        <a:rPr lang="en-US" sz="2400" b="0" dirty="0" smtClean="0"/>
                        <a:t>Counsel at First Appearance</a:t>
                      </a:r>
                      <a:endParaRPr lang="en-US" sz="2400" b="0" dirty="0"/>
                    </a:p>
                  </a:txBody>
                  <a:tcPr/>
                </a:tc>
                <a:tc>
                  <a:txBody>
                    <a:bodyPr/>
                    <a:lstStyle/>
                    <a:p>
                      <a:r>
                        <a:rPr kumimoji="0" lang="en-US" sz="2400" b="0" i="0" u="none" strike="noStrike" kern="1200" baseline="0" dirty="0" smtClean="0">
                          <a:solidFill>
                            <a:schemeClr val="dk1"/>
                          </a:solidFill>
                          <a:latin typeface="+mn-lt"/>
                          <a:ea typeface="+mn-ea"/>
                          <a:cs typeface="+mn-cs"/>
                        </a:rPr>
                        <a:t>1.259</a:t>
                      </a:r>
                    </a:p>
                  </a:txBody>
                  <a:tcPr/>
                </a:tc>
                <a:tc>
                  <a:txBody>
                    <a:bodyPr/>
                    <a:lstStyle/>
                    <a:p>
                      <a:r>
                        <a:rPr lang="en-US" sz="2400" dirty="0" smtClean="0"/>
                        <a:t>0.679</a:t>
                      </a:r>
                      <a:endParaRPr lang="en-US" sz="2400" dirty="0"/>
                    </a:p>
                  </a:txBody>
                  <a:tcPr/>
                </a:tc>
              </a:tr>
              <a:tr h="587829">
                <a:tc>
                  <a:txBody>
                    <a:bodyPr/>
                    <a:lstStyle/>
                    <a:p>
                      <a:r>
                        <a:rPr lang="en-US" sz="2400" b="0" dirty="0" smtClean="0"/>
                        <a:t>Race-Ethnicity</a:t>
                      </a:r>
                      <a:endParaRPr lang="en-US" sz="2400" b="0" dirty="0"/>
                    </a:p>
                  </a:txBody>
                  <a:tcPr/>
                </a:tc>
                <a:tc>
                  <a:txBody>
                    <a:bodyPr/>
                    <a:lstStyle/>
                    <a:p>
                      <a:r>
                        <a:rPr kumimoji="0" lang="en-US" sz="2400" b="0" i="0" u="none" strike="noStrike" kern="1200" baseline="0" dirty="0" smtClean="0">
                          <a:solidFill>
                            <a:schemeClr val="dk1"/>
                          </a:solidFill>
                          <a:latin typeface="+mn-lt"/>
                          <a:ea typeface="+mn-ea"/>
                          <a:cs typeface="+mn-cs"/>
                        </a:rPr>
                        <a:t>0.352</a:t>
                      </a:r>
                    </a:p>
                  </a:txBody>
                  <a:tcPr/>
                </a:tc>
                <a:tc>
                  <a:txBody>
                    <a:bodyPr/>
                    <a:lstStyle/>
                    <a:p>
                      <a:r>
                        <a:rPr lang="en-US" sz="2400" dirty="0" smtClean="0"/>
                        <a:t>0.574</a:t>
                      </a:r>
                      <a:endParaRPr lang="en-US" sz="2400" dirty="0"/>
                    </a:p>
                  </a:txBody>
                  <a:tcPr/>
                </a:tc>
              </a:tr>
              <a:tr h="587829">
                <a:tc>
                  <a:txBody>
                    <a:bodyPr/>
                    <a:lstStyle/>
                    <a:p>
                      <a:r>
                        <a:rPr lang="en-US" sz="2400" b="0" dirty="0" smtClean="0"/>
                        <a:t>Judge</a:t>
                      </a:r>
                      <a:r>
                        <a:rPr lang="en-US" sz="2400" b="0" baseline="0" dirty="0" smtClean="0"/>
                        <a:t> at First Appearance</a:t>
                      </a:r>
                      <a:endParaRPr lang="en-US" sz="2400" b="0" dirty="0"/>
                    </a:p>
                  </a:txBody>
                  <a:tcPr/>
                </a:tc>
                <a:tc>
                  <a:txBody>
                    <a:bodyPr/>
                    <a:lstStyle/>
                    <a:p>
                      <a:r>
                        <a:rPr kumimoji="0" lang="en-US" sz="2400" b="0" i="0" u="none" strike="noStrike" kern="1200" baseline="0" dirty="0" smtClean="0">
                          <a:solidFill>
                            <a:schemeClr val="dk1"/>
                          </a:solidFill>
                          <a:latin typeface="+mn-lt"/>
                          <a:ea typeface="+mn-ea"/>
                          <a:cs typeface="+mn-cs"/>
                        </a:rPr>
                        <a:t>-0.319</a:t>
                      </a:r>
                    </a:p>
                  </a:txBody>
                  <a:tcPr/>
                </a:tc>
                <a:tc>
                  <a:txBody>
                    <a:bodyPr/>
                    <a:lstStyle/>
                    <a:p>
                      <a:r>
                        <a:rPr lang="en-US" sz="2400" dirty="0" smtClean="0"/>
                        <a:t>0.704</a:t>
                      </a:r>
                      <a:endParaRPr lang="en-US" sz="2400" dirty="0"/>
                    </a:p>
                  </a:txBody>
                  <a:tcPr/>
                </a:tc>
              </a:tr>
              <a:tr h="587829">
                <a:tc>
                  <a:txBody>
                    <a:bodyPr/>
                    <a:lstStyle/>
                    <a:p>
                      <a:r>
                        <a:rPr lang="en-US" sz="2400" b="1" dirty="0" smtClean="0"/>
                        <a:t>Bail</a:t>
                      </a:r>
                      <a:r>
                        <a:rPr lang="en-US" sz="2400" b="1" baseline="0" dirty="0" smtClean="0"/>
                        <a:t> Amount</a:t>
                      </a:r>
                      <a:endParaRPr lang="en-US" sz="2400" b="1" dirty="0"/>
                    </a:p>
                  </a:txBody>
                  <a:tcPr/>
                </a:tc>
                <a:tc>
                  <a:txBody>
                    <a:bodyPr/>
                    <a:lstStyle/>
                    <a:p>
                      <a:r>
                        <a:rPr kumimoji="0" lang="en-US" sz="2400" b="1" i="0" u="none" strike="noStrike" kern="1200" baseline="0" dirty="0" smtClean="0">
                          <a:solidFill>
                            <a:schemeClr val="dk1"/>
                          </a:solidFill>
                          <a:latin typeface="+mn-lt"/>
                          <a:ea typeface="+mn-ea"/>
                          <a:cs typeface="+mn-cs"/>
                        </a:rPr>
                        <a:t>-1.722**</a:t>
                      </a:r>
                    </a:p>
                  </a:txBody>
                  <a:tcPr/>
                </a:tc>
                <a:tc>
                  <a:txBody>
                    <a:bodyPr/>
                    <a:lstStyle/>
                    <a:p>
                      <a:r>
                        <a:rPr lang="en-US" sz="2400" dirty="0" smtClean="0"/>
                        <a:t>0.541</a:t>
                      </a:r>
                      <a:endParaRPr lang="en-US" sz="2400" dirty="0"/>
                    </a:p>
                  </a:txBody>
                  <a:tcPr/>
                </a:tc>
              </a:tr>
              <a:tr h="587829">
                <a:tc>
                  <a:txBody>
                    <a:bodyPr/>
                    <a:lstStyle/>
                    <a:p>
                      <a:r>
                        <a:rPr lang="en-US" sz="2400" b="0" dirty="0" smtClean="0"/>
                        <a:t>Felony</a:t>
                      </a:r>
                      <a:r>
                        <a:rPr lang="en-US" sz="2400" b="0" baseline="0" dirty="0" smtClean="0"/>
                        <a:t> Charge</a:t>
                      </a:r>
                      <a:endParaRPr lang="en-US" sz="2400" b="0" dirty="0"/>
                    </a:p>
                  </a:txBody>
                  <a:tcPr/>
                </a:tc>
                <a:tc>
                  <a:txBody>
                    <a:bodyPr/>
                    <a:lstStyle/>
                    <a:p>
                      <a:r>
                        <a:rPr kumimoji="0" lang="en-US" sz="2400" b="0" i="0" u="none" strike="noStrike" kern="1200" baseline="0" dirty="0" smtClean="0">
                          <a:solidFill>
                            <a:schemeClr val="dk1"/>
                          </a:solidFill>
                          <a:latin typeface="+mn-lt"/>
                          <a:ea typeface="+mn-ea"/>
                          <a:cs typeface="+mn-cs"/>
                        </a:rPr>
                        <a:t>-0.189</a:t>
                      </a:r>
                    </a:p>
                  </a:txBody>
                  <a:tcPr/>
                </a:tc>
                <a:tc>
                  <a:txBody>
                    <a:bodyPr/>
                    <a:lstStyle/>
                    <a:p>
                      <a:r>
                        <a:rPr lang="en-US" sz="2400" dirty="0" smtClean="0"/>
                        <a:t>0.609</a:t>
                      </a:r>
                      <a:endParaRPr lang="en-US" sz="2400" dirty="0"/>
                    </a:p>
                  </a:txBody>
                  <a:tcPr/>
                </a:tc>
              </a:tr>
              <a:tr h="587829">
                <a:tc>
                  <a:txBody>
                    <a:bodyPr/>
                    <a:lstStyle/>
                    <a:p>
                      <a:r>
                        <a:rPr lang="en-US" sz="2400" b="1" dirty="0" smtClean="0"/>
                        <a:t>Prior Arrest</a:t>
                      </a:r>
                      <a:endParaRPr lang="en-US" sz="24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baseline="0" dirty="0" smtClean="0">
                          <a:solidFill>
                            <a:schemeClr val="dk1"/>
                          </a:solidFill>
                          <a:latin typeface="+mn-lt"/>
                          <a:ea typeface="+mn-ea"/>
                          <a:cs typeface="+mn-cs"/>
                        </a:rPr>
                        <a:t>-1.318*</a:t>
                      </a:r>
                      <a:endParaRPr lang="en-US" sz="2400" b="1" dirty="0" smtClean="0"/>
                    </a:p>
                  </a:txBody>
                  <a:tcPr/>
                </a:tc>
                <a:tc>
                  <a:txBody>
                    <a:bodyPr/>
                    <a:lstStyle/>
                    <a:p>
                      <a:r>
                        <a:rPr lang="en-US" sz="2400" dirty="0" smtClean="0"/>
                        <a:t>0.590</a:t>
                      </a:r>
                      <a:endParaRPr lang="en-US" sz="2400" dirty="0"/>
                    </a:p>
                  </a:txBody>
                  <a:tcPr/>
                </a:tc>
              </a:tr>
            </a:tbl>
          </a:graphicData>
        </a:graphic>
      </p:graphicFrame>
      <p:sp>
        <p:nvSpPr>
          <p:cNvPr id="5" name="TextBox 4"/>
          <p:cNvSpPr txBox="1"/>
          <p:nvPr/>
        </p:nvSpPr>
        <p:spPr>
          <a:xfrm>
            <a:off x="457200" y="5715000"/>
            <a:ext cx="2057400" cy="369332"/>
          </a:xfrm>
          <a:prstGeom prst="rect">
            <a:avLst/>
          </a:prstGeom>
          <a:noFill/>
        </p:spPr>
        <p:txBody>
          <a:bodyPr wrap="square" rtlCol="0">
            <a:spAutoFit/>
          </a:bodyPr>
          <a:lstStyle/>
          <a:p>
            <a:r>
              <a:rPr lang="en-US" dirty="0" smtClean="0"/>
              <a:t>*p &lt; .05, ** p &lt; .01</a:t>
            </a:r>
            <a:endParaRPr lang="en-US" dirty="0"/>
          </a:p>
        </p:txBody>
      </p:sp>
    </p:spTree>
    <p:extLst>
      <p:ext uri="{BB962C8B-B14F-4D97-AF65-F5344CB8AC3E}">
        <p14:creationId xmlns:p14="http://schemas.microsoft.com/office/powerpoint/2010/main" val="12043056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Sentence Outcome-limited models</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887407910"/>
              </p:ext>
            </p:extLst>
          </p:nvPr>
        </p:nvGraphicFramePr>
        <p:xfrm>
          <a:off x="457200" y="1187643"/>
          <a:ext cx="8229600" cy="2351316"/>
        </p:xfrm>
        <a:graphic>
          <a:graphicData uri="http://schemas.openxmlformats.org/drawingml/2006/table">
            <a:tbl>
              <a:tblPr firstRow="1" bandRow="1">
                <a:tableStyleId>{5C22544A-7EE6-4342-B048-85BDC9FD1C3A}</a:tableStyleId>
              </a:tblPr>
              <a:tblGrid>
                <a:gridCol w="4343400"/>
                <a:gridCol w="1981200"/>
                <a:gridCol w="1905000"/>
              </a:tblGrid>
              <a:tr h="587829">
                <a:tc>
                  <a:txBody>
                    <a:bodyPr/>
                    <a:lstStyle/>
                    <a:p>
                      <a:r>
                        <a:rPr lang="en-US" sz="2400" b="1" dirty="0" smtClean="0"/>
                        <a:t>Variables</a:t>
                      </a:r>
                      <a:endParaRPr lang="en-US" sz="2400" b="1" dirty="0"/>
                    </a:p>
                  </a:txBody>
                  <a:tcPr/>
                </a:tc>
                <a:tc>
                  <a:txBody>
                    <a:bodyPr/>
                    <a:lstStyle/>
                    <a:p>
                      <a:r>
                        <a:rPr lang="en-US" sz="2400" dirty="0" smtClean="0"/>
                        <a:t>B</a:t>
                      </a:r>
                      <a:endParaRPr lang="en-US" sz="2400" dirty="0"/>
                    </a:p>
                  </a:txBody>
                  <a:tcPr/>
                </a:tc>
                <a:tc>
                  <a:txBody>
                    <a:bodyPr/>
                    <a:lstStyle/>
                    <a:p>
                      <a:r>
                        <a:rPr lang="en-US" sz="2400" dirty="0" smtClean="0"/>
                        <a:t>SE</a:t>
                      </a:r>
                      <a:endParaRPr lang="en-US" sz="2400" dirty="0"/>
                    </a:p>
                  </a:txBody>
                  <a:tcPr/>
                </a:tc>
              </a:tr>
              <a:tr h="587829">
                <a:tc>
                  <a:txBody>
                    <a:bodyPr/>
                    <a:lstStyle/>
                    <a:p>
                      <a:r>
                        <a:rPr lang="en-US" sz="2400" b="0" dirty="0" smtClean="0"/>
                        <a:t>Counsel at First Appearance</a:t>
                      </a:r>
                      <a:endParaRPr lang="en-US" sz="2400" b="0" dirty="0"/>
                    </a:p>
                  </a:txBody>
                  <a:tcPr/>
                </a:tc>
                <a:tc>
                  <a:txBody>
                    <a:bodyPr/>
                    <a:lstStyle/>
                    <a:p>
                      <a:r>
                        <a:rPr kumimoji="0" lang="en-US" sz="2400" b="0" i="0" u="none" strike="noStrike" kern="1200" baseline="0" dirty="0" smtClean="0">
                          <a:solidFill>
                            <a:schemeClr val="dk1"/>
                          </a:solidFill>
                          <a:latin typeface="+mn-lt"/>
                          <a:ea typeface="+mn-ea"/>
                          <a:cs typeface="+mn-cs"/>
                        </a:rPr>
                        <a:t>-0.462</a:t>
                      </a:r>
                    </a:p>
                  </a:txBody>
                  <a:tcPr/>
                </a:tc>
                <a:tc>
                  <a:txBody>
                    <a:bodyPr/>
                    <a:lstStyle/>
                    <a:p>
                      <a:r>
                        <a:rPr lang="en-US" sz="2400" dirty="0" smtClean="0"/>
                        <a:t>0.473</a:t>
                      </a:r>
                      <a:endParaRPr lang="en-US" sz="2400" dirty="0"/>
                    </a:p>
                  </a:txBody>
                  <a:tcPr/>
                </a:tc>
              </a:tr>
              <a:tr h="587829">
                <a:tc>
                  <a:txBody>
                    <a:bodyPr/>
                    <a:lstStyle/>
                    <a:p>
                      <a:r>
                        <a:rPr lang="en-US" sz="2400" b="0" dirty="0" smtClean="0"/>
                        <a:t>Race-Ethnicity</a:t>
                      </a:r>
                      <a:endParaRPr lang="en-US" sz="2400" b="0" dirty="0"/>
                    </a:p>
                  </a:txBody>
                  <a:tcPr/>
                </a:tc>
                <a:tc>
                  <a:txBody>
                    <a:bodyPr/>
                    <a:lstStyle/>
                    <a:p>
                      <a:r>
                        <a:rPr kumimoji="0" lang="en-US" sz="2400" b="0" i="0" u="none" strike="noStrike" kern="1200" baseline="0" dirty="0" smtClean="0">
                          <a:solidFill>
                            <a:schemeClr val="dk1"/>
                          </a:solidFill>
                          <a:latin typeface="+mn-lt"/>
                          <a:ea typeface="+mn-ea"/>
                          <a:cs typeface="+mn-cs"/>
                        </a:rPr>
                        <a:t>-0.257</a:t>
                      </a:r>
                    </a:p>
                  </a:txBody>
                  <a:tcPr/>
                </a:tc>
                <a:tc>
                  <a:txBody>
                    <a:bodyPr/>
                    <a:lstStyle/>
                    <a:p>
                      <a:r>
                        <a:rPr lang="en-US" sz="2400" dirty="0" smtClean="0"/>
                        <a:t>0.589</a:t>
                      </a:r>
                      <a:endParaRPr lang="en-US" sz="2400" dirty="0"/>
                    </a:p>
                  </a:txBody>
                  <a:tcPr/>
                </a:tc>
              </a:tr>
              <a:tr h="587829">
                <a:tc>
                  <a:txBody>
                    <a:bodyPr/>
                    <a:lstStyle/>
                    <a:p>
                      <a:r>
                        <a:rPr lang="en-US" sz="2400" b="1" dirty="0" smtClean="0"/>
                        <a:t>Days</a:t>
                      </a:r>
                      <a:r>
                        <a:rPr lang="en-US" sz="2400" b="1" baseline="0" dirty="0" smtClean="0"/>
                        <a:t> in Detention</a:t>
                      </a:r>
                      <a:endParaRPr lang="en-US" sz="2400" b="1" dirty="0"/>
                    </a:p>
                  </a:txBody>
                  <a:tcPr/>
                </a:tc>
                <a:tc>
                  <a:txBody>
                    <a:bodyPr/>
                    <a:lstStyle/>
                    <a:p>
                      <a:r>
                        <a:rPr kumimoji="0" lang="en-US" sz="2400" b="1" i="0" u="none" strike="noStrike" kern="1200" baseline="0" dirty="0" smtClean="0">
                          <a:solidFill>
                            <a:schemeClr val="dk1"/>
                          </a:solidFill>
                          <a:latin typeface="+mn-lt"/>
                          <a:ea typeface="+mn-ea"/>
                          <a:cs typeface="+mn-cs"/>
                        </a:rPr>
                        <a:t>1.238*</a:t>
                      </a:r>
                    </a:p>
                  </a:txBody>
                  <a:tcPr/>
                </a:tc>
                <a:tc>
                  <a:txBody>
                    <a:bodyPr/>
                    <a:lstStyle/>
                    <a:p>
                      <a:r>
                        <a:rPr lang="en-US" sz="2400" dirty="0" smtClean="0"/>
                        <a:t>0.478</a:t>
                      </a:r>
                      <a:endParaRPr lang="en-US" sz="2400" dirty="0"/>
                    </a:p>
                  </a:txBody>
                  <a:tcPr/>
                </a:tc>
              </a:tr>
            </a:tbl>
          </a:graphicData>
        </a:graphic>
      </p:graphicFrame>
      <p:sp>
        <p:nvSpPr>
          <p:cNvPr id="5" name="TextBox 4"/>
          <p:cNvSpPr txBox="1"/>
          <p:nvPr/>
        </p:nvSpPr>
        <p:spPr>
          <a:xfrm>
            <a:off x="461058" y="5943600"/>
            <a:ext cx="1524000" cy="369332"/>
          </a:xfrm>
          <a:prstGeom prst="rect">
            <a:avLst/>
          </a:prstGeom>
          <a:noFill/>
        </p:spPr>
        <p:txBody>
          <a:bodyPr wrap="square" rtlCol="0">
            <a:spAutoFit/>
          </a:bodyPr>
          <a:lstStyle/>
          <a:p>
            <a:r>
              <a:rPr lang="en-US" dirty="0" smtClean="0"/>
              <a:t>*p &lt; .05</a:t>
            </a:r>
            <a:endParaRPr lang="en-US" dirty="0"/>
          </a:p>
        </p:txBody>
      </p:sp>
      <p:graphicFrame>
        <p:nvGraphicFramePr>
          <p:cNvPr id="6" name="Content Placeholder 3"/>
          <p:cNvGraphicFramePr>
            <a:graphicFrameLocks/>
          </p:cNvGraphicFramePr>
          <p:nvPr>
            <p:extLst>
              <p:ext uri="{D42A27DB-BD31-4B8C-83A1-F6EECF244321}">
                <p14:modId xmlns:p14="http://schemas.microsoft.com/office/powerpoint/2010/main" val="2040600660"/>
              </p:ext>
            </p:extLst>
          </p:nvPr>
        </p:nvGraphicFramePr>
        <p:xfrm>
          <a:off x="457200" y="3581400"/>
          <a:ext cx="8229600" cy="2351316"/>
        </p:xfrm>
        <a:graphic>
          <a:graphicData uri="http://schemas.openxmlformats.org/drawingml/2006/table">
            <a:tbl>
              <a:tblPr firstRow="1" bandRow="1">
                <a:tableStyleId>{5C22544A-7EE6-4342-B048-85BDC9FD1C3A}</a:tableStyleId>
              </a:tblPr>
              <a:tblGrid>
                <a:gridCol w="4343400"/>
                <a:gridCol w="1981200"/>
                <a:gridCol w="1905000"/>
              </a:tblGrid>
              <a:tr h="587829">
                <a:tc>
                  <a:txBody>
                    <a:bodyPr/>
                    <a:lstStyle/>
                    <a:p>
                      <a:r>
                        <a:rPr lang="en-US" sz="2400" b="1" dirty="0" smtClean="0"/>
                        <a:t>Variables</a:t>
                      </a:r>
                      <a:endParaRPr lang="en-US" sz="2400" b="1" dirty="0"/>
                    </a:p>
                  </a:txBody>
                  <a:tcPr/>
                </a:tc>
                <a:tc>
                  <a:txBody>
                    <a:bodyPr/>
                    <a:lstStyle/>
                    <a:p>
                      <a:r>
                        <a:rPr lang="en-US" sz="2400" dirty="0" smtClean="0"/>
                        <a:t>B</a:t>
                      </a:r>
                      <a:endParaRPr lang="en-US" sz="2400" dirty="0"/>
                    </a:p>
                  </a:txBody>
                  <a:tcPr/>
                </a:tc>
                <a:tc>
                  <a:txBody>
                    <a:bodyPr/>
                    <a:lstStyle/>
                    <a:p>
                      <a:r>
                        <a:rPr lang="en-US" sz="2400" dirty="0" smtClean="0"/>
                        <a:t>SE</a:t>
                      </a:r>
                      <a:endParaRPr lang="en-US" sz="2400" dirty="0"/>
                    </a:p>
                  </a:txBody>
                  <a:tcPr/>
                </a:tc>
              </a:tr>
              <a:tr h="587829">
                <a:tc>
                  <a:txBody>
                    <a:bodyPr/>
                    <a:lstStyle/>
                    <a:p>
                      <a:r>
                        <a:rPr lang="en-US" sz="2400" b="0" dirty="0" smtClean="0"/>
                        <a:t>Counsel at First Appearance</a:t>
                      </a:r>
                      <a:endParaRPr lang="en-US" sz="2400" b="0" dirty="0"/>
                    </a:p>
                  </a:txBody>
                  <a:tcPr/>
                </a:tc>
                <a:tc>
                  <a:txBody>
                    <a:bodyPr/>
                    <a:lstStyle/>
                    <a:p>
                      <a:r>
                        <a:rPr kumimoji="0" lang="en-US" sz="2400" b="0" i="0" u="none" strike="noStrike" kern="1200" baseline="0" dirty="0" smtClean="0">
                          <a:solidFill>
                            <a:schemeClr val="dk1"/>
                          </a:solidFill>
                          <a:latin typeface="+mn-lt"/>
                          <a:ea typeface="+mn-ea"/>
                          <a:cs typeface="+mn-cs"/>
                        </a:rPr>
                        <a:t>-0.473</a:t>
                      </a:r>
                    </a:p>
                  </a:txBody>
                  <a:tcPr/>
                </a:tc>
                <a:tc>
                  <a:txBody>
                    <a:bodyPr/>
                    <a:lstStyle/>
                    <a:p>
                      <a:r>
                        <a:rPr lang="en-US" sz="2400" dirty="0" smtClean="0"/>
                        <a:t>0.466</a:t>
                      </a:r>
                      <a:endParaRPr lang="en-US" sz="2400" dirty="0"/>
                    </a:p>
                  </a:txBody>
                  <a:tcPr/>
                </a:tc>
              </a:tr>
              <a:tr h="587829">
                <a:tc>
                  <a:txBody>
                    <a:bodyPr/>
                    <a:lstStyle/>
                    <a:p>
                      <a:r>
                        <a:rPr lang="en-US" sz="2400" b="0" dirty="0" smtClean="0"/>
                        <a:t>Race-Ethnicity</a:t>
                      </a:r>
                      <a:endParaRPr lang="en-US" sz="2400" b="0" dirty="0"/>
                    </a:p>
                  </a:txBody>
                  <a:tcPr/>
                </a:tc>
                <a:tc>
                  <a:txBody>
                    <a:bodyPr/>
                    <a:lstStyle/>
                    <a:p>
                      <a:r>
                        <a:rPr kumimoji="0" lang="en-US" sz="2400" b="0" i="0" u="none" strike="noStrike" kern="1200" baseline="0" dirty="0" smtClean="0">
                          <a:solidFill>
                            <a:schemeClr val="dk1"/>
                          </a:solidFill>
                          <a:latin typeface="+mn-lt"/>
                          <a:ea typeface="+mn-ea"/>
                          <a:cs typeface="+mn-cs"/>
                        </a:rPr>
                        <a:t>-0.275</a:t>
                      </a:r>
                    </a:p>
                  </a:txBody>
                  <a:tcPr/>
                </a:tc>
                <a:tc>
                  <a:txBody>
                    <a:bodyPr/>
                    <a:lstStyle/>
                    <a:p>
                      <a:r>
                        <a:rPr lang="en-US" sz="2400" dirty="0" smtClean="0"/>
                        <a:t>0.584</a:t>
                      </a:r>
                      <a:endParaRPr lang="en-US" sz="2400" dirty="0"/>
                    </a:p>
                  </a:txBody>
                  <a:tcPr/>
                </a:tc>
              </a:tr>
              <a:tr h="587829">
                <a:tc>
                  <a:txBody>
                    <a:bodyPr/>
                    <a:lstStyle/>
                    <a:p>
                      <a:r>
                        <a:rPr lang="en-US" sz="2400" b="1" dirty="0" smtClean="0"/>
                        <a:t>First</a:t>
                      </a:r>
                      <a:r>
                        <a:rPr lang="en-US" sz="2400" b="1" baseline="0" dirty="0" smtClean="0"/>
                        <a:t> Appearance Outcome</a:t>
                      </a:r>
                      <a:endParaRPr lang="en-US" sz="2400" b="1" dirty="0"/>
                    </a:p>
                  </a:txBody>
                  <a:tcPr/>
                </a:tc>
                <a:tc>
                  <a:txBody>
                    <a:bodyPr/>
                    <a:lstStyle/>
                    <a:p>
                      <a:r>
                        <a:rPr kumimoji="0" lang="en-US" sz="2400" b="1" i="0" u="none" strike="noStrike" kern="1200" baseline="0" dirty="0" smtClean="0">
                          <a:solidFill>
                            <a:schemeClr val="dk1"/>
                          </a:solidFill>
                          <a:latin typeface="+mn-lt"/>
                          <a:ea typeface="+mn-ea"/>
                          <a:cs typeface="+mn-cs"/>
                        </a:rPr>
                        <a:t>1.121*</a:t>
                      </a:r>
                    </a:p>
                  </a:txBody>
                  <a:tcPr/>
                </a:tc>
                <a:tc>
                  <a:txBody>
                    <a:bodyPr/>
                    <a:lstStyle/>
                    <a:p>
                      <a:r>
                        <a:rPr lang="en-US" sz="2400" dirty="0" smtClean="0"/>
                        <a:t>0.474</a:t>
                      </a:r>
                      <a:endParaRPr lang="en-US" sz="2400" dirty="0"/>
                    </a:p>
                  </a:txBody>
                  <a:tcPr/>
                </a:tc>
              </a:tr>
            </a:tbl>
          </a:graphicData>
        </a:graphic>
      </p:graphicFrame>
    </p:spTree>
    <p:extLst>
      <p:ext uri="{BB962C8B-B14F-4D97-AF65-F5344CB8AC3E}">
        <p14:creationId xmlns:p14="http://schemas.microsoft.com/office/powerpoint/2010/main" val="4293298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Sentence Outcome-full model</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624303371"/>
              </p:ext>
            </p:extLst>
          </p:nvPr>
        </p:nvGraphicFramePr>
        <p:xfrm>
          <a:off x="457200" y="1600200"/>
          <a:ext cx="8229600" cy="4114803"/>
        </p:xfrm>
        <a:graphic>
          <a:graphicData uri="http://schemas.openxmlformats.org/drawingml/2006/table">
            <a:tbl>
              <a:tblPr firstRow="1" bandRow="1">
                <a:tableStyleId>{5C22544A-7EE6-4342-B048-85BDC9FD1C3A}</a:tableStyleId>
              </a:tblPr>
              <a:tblGrid>
                <a:gridCol w="4343400"/>
                <a:gridCol w="1981200"/>
                <a:gridCol w="1905000"/>
              </a:tblGrid>
              <a:tr h="587829">
                <a:tc>
                  <a:txBody>
                    <a:bodyPr/>
                    <a:lstStyle/>
                    <a:p>
                      <a:r>
                        <a:rPr lang="en-US" sz="2400" b="1" dirty="0" smtClean="0"/>
                        <a:t>Variables</a:t>
                      </a:r>
                      <a:endParaRPr lang="en-US" sz="2400" b="1" dirty="0"/>
                    </a:p>
                  </a:txBody>
                  <a:tcPr/>
                </a:tc>
                <a:tc>
                  <a:txBody>
                    <a:bodyPr/>
                    <a:lstStyle/>
                    <a:p>
                      <a:r>
                        <a:rPr lang="en-US" sz="2400" dirty="0" smtClean="0"/>
                        <a:t>B</a:t>
                      </a:r>
                      <a:endParaRPr lang="en-US" sz="2400" dirty="0"/>
                    </a:p>
                  </a:txBody>
                  <a:tcPr/>
                </a:tc>
                <a:tc>
                  <a:txBody>
                    <a:bodyPr/>
                    <a:lstStyle/>
                    <a:p>
                      <a:r>
                        <a:rPr lang="en-US" sz="2400" dirty="0" smtClean="0"/>
                        <a:t>SE</a:t>
                      </a:r>
                      <a:endParaRPr lang="en-US" sz="2400" dirty="0"/>
                    </a:p>
                  </a:txBody>
                  <a:tcPr/>
                </a:tc>
              </a:tr>
              <a:tr h="587829">
                <a:tc>
                  <a:txBody>
                    <a:bodyPr/>
                    <a:lstStyle/>
                    <a:p>
                      <a:r>
                        <a:rPr lang="en-US" sz="2400" b="0" dirty="0" smtClean="0"/>
                        <a:t>Counsel at First Appearance</a:t>
                      </a:r>
                      <a:endParaRPr lang="en-US" sz="2400" b="0" dirty="0"/>
                    </a:p>
                  </a:txBody>
                  <a:tcPr/>
                </a:tc>
                <a:tc>
                  <a:txBody>
                    <a:bodyPr/>
                    <a:lstStyle/>
                    <a:p>
                      <a:r>
                        <a:rPr kumimoji="0" lang="en-US" sz="2400" b="0" i="0" u="none" strike="noStrike" kern="1200" baseline="0" dirty="0" smtClean="0">
                          <a:solidFill>
                            <a:schemeClr val="dk1"/>
                          </a:solidFill>
                          <a:latin typeface="+mn-lt"/>
                          <a:ea typeface="+mn-ea"/>
                          <a:cs typeface="+mn-cs"/>
                        </a:rPr>
                        <a:t>-0.563</a:t>
                      </a:r>
                    </a:p>
                  </a:txBody>
                  <a:tcPr/>
                </a:tc>
                <a:tc>
                  <a:txBody>
                    <a:bodyPr/>
                    <a:lstStyle/>
                    <a:p>
                      <a:r>
                        <a:rPr lang="en-US" sz="2400" dirty="0" smtClean="0"/>
                        <a:t>0.566</a:t>
                      </a:r>
                      <a:endParaRPr lang="en-US" sz="2400" dirty="0"/>
                    </a:p>
                  </a:txBody>
                  <a:tcPr/>
                </a:tc>
              </a:tr>
              <a:tr h="587829">
                <a:tc>
                  <a:txBody>
                    <a:bodyPr/>
                    <a:lstStyle/>
                    <a:p>
                      <a:r>
                        <a:rPr lang="en-US" sz="2400" b="0" dirty="0" smtClean="0"/>
                        <a:t>Race-Ethnicity</a:t>
                      </a:r>
                      <a:endParaRPr lang="en-US" sz="2400" b="0" dirty="0"/>
                    </a:p>
                  </a:txBody>
                  <a:tcPr/>
                </a:tc>
                <a:tc>
                  <a:txBody>
                    <a:bodyPr/>
                    <a:lstStyle/>
                    <a:p>
                      <a:r>
                        <a:rPr kumimoji="0" lang="en-US" sz="2400" b="0" i="0" u="none" strike="noStrike" kern="1200" baseline="0" dirty="0" smtClean="0">
                          <a:solidFill>
                            <a:schemeClr val="dk1"/>
                          </a:solidFill>
                          <a:latin typeface="+mn-lt"/>
                          <a:ea typeface="+mn-ea"/>
                          <a:cs typeface="+mn-cs"/>
                        </a:rPr>
                        <a:t>-0.362</a:t>
                      </a:r>
                    </a:p>
                  </a:txBody>
                  <a:tcPr/>
                </a:tc>
                <a:tc>
                  <a:txBody>
                    <a:bodyPr/>
                    <a:lstStyle/>
                    <a:p>
                      <a:r>
                        <a:rPr lang="en-US" sz="2400" dirty="0" smtClean="0"/>
                        <a:t>0.683</a:t>
                      </a:r>
                      <a:endParaRPr lang="en-US" sz="2400" dirty="0"/>
                    </a:p>
                  </a:txBody>
                  <a:tcPr/>
                </a:tc>
              </a:tr>
              <a:tr h="587829">
                <a:tc>
                  <a:txBody>
                    <a:bodyPr/>
                    <a:lstStyle/>
                    <a:p>
                      <a:r>
                        <a:rPr lang="en-US" sz="2400" b="0" dirty="0" smtClean="0"/>
                        <a:t>Days in Detention</a:t>
                      </a:r>
                      <a:endParaRPr lang="en-US" sz="2400" b="0" dirty="0"/>
                    </a:p>
                  </a:txBody>
                  <a:tcPr/>
                </a:tc>
                <a:tc>
                  <a:txBody>
                    <a:bodyPr/>
                    <a:lstStyle/>
                    <a:p>
                      <a:r>
                        <a:rPr kumimoji="0" lang="en-US" sz="2400" b="0" i="0" u="none" strike="noStrike" kern="1200" baseline="0" dirty="0" smtClean="0">
                          <a:solidFill>
                            <a:schemeClr val="dk1"/>
                          </a:solidFill>
                          <a:latin typeface="+mn-lt"/>
                          <a:ea typeface="+mn-ea"/>
                          <a:cs typeface="+mn-cs"/>
                        </a:rPr>
                        <a:t>0.849</a:t>
                      </a:r>
                    </a:p>
                  </a:txBody>
                  <a:tcPr/>
                </a:tc>
                <a:tc>
                  <a:txBody>
                    <a:bodyPr/>
                    <a:lstStyle/>
                    <a:p>
                      <a:r>
                        <a:rPr lang="en-US" sz="2400" dirty="0" smtClean="0"/>
                        <a:t>0.567</a:t>
                      </a:r>
                      <a:endParaRPr lang="en-US" sz="2400" dirty="0"/>
                    </a:p>
                  </a:txBody>
                  <a:tcPr/>
                </a:tc>
              </a:tr>
              <a:tr h="587829">
                <a:tc>
                  <a:txBody>
                    <a:bodyPr/>
                    <a:lstStyle/>
                    <a:p>
                      <a:r>
                        <a:rPr lang="en-US" sz="2400" b="0" dirty="0" smtClean="0"/>
                        <a:t>Violent Charge</a:t>
                      </a:r>
                      <a:endParaRPr lang="en-US" sz="2400" b="0" dirty="0"/>
                    </a:p>
                  </a:txBody>
                  <a:tcPr/>
                </a:tc>
                <a:tc>
                  <a:txBody>
                    <a:bodyPr/>
                    <a:lstStyle/>
                    <a:p>
                      <a:r>
                        <a:rPr kumimoji="0" lang="en-US" sz="2400" b="0" i="0" u="none" strike="noStrike" kern="1200" baseline="0" dirty="0" smtClean="0">
                          <a:solidFill>
                            <a:schemeClr val="dk1"/>
                          </a:solidFill>
                          <a:latin typeface="+mn-lt"/>
                          <a:ea typeface="+mn-ea"/>
                          <a:cs typeface="+mn-cs"/>
                        </a:rPr>
                        <a:t>-0.372</a:t>
                      </a:r>
                    </a:p>
                  </a:txBody>
                  <a:tcPr/>
                </a:tc>
                <a:tc>
                  <a:txBody>
                    <a:bodyPr/>
                    <a:lstStyle/>
                    <a:p>
                      <a:r>
                        <a:rPr lang="en-US" sz="2400" dirty="0" smtClean="0"/>
                        <a:t>0.622</a:t>
                      </a:r>
                      <a:endParaRPr lang="en-US" sz="2400" dirty="0"/>
                    </a:p>
                  </a:txBody>
                  <a:tcPr/>
                </a:tc>
              </a:tr>
              <a:tr h="587829">
                <a:tc>
                  <a:txBody>
                    <a:bodyPr/>
                    <a:lstStyle/>
                    <a:p>
                      <a:r>
                        <a:rPr lang="en-US" sz="2400" b="1" dirty="0" smtClean="0"/>
                        <a:t>Felony</a:t>
                      </a:r>
                      <a:r>
                        <a:rPr lang="en-US" sz="2400" b="1" baseline="0" dirty="0" smtClean="0"/>
                        <a:t> Charge</a:t>
                      </a:r>
                      <a:endParaRPr lang="en-US" sz="2400" b="1" dirty="0"/>
                    </a:p>
                  </a:txBody>
                  <a:tcPr/>
                </a:tc>
                <a:tc>
                  <a:txBody>
                    <a:bodyPr/>
                    <a:lstStyle/>
                    <a:p>
                      <a:r>
                        <a:rPr kumimoji="0" lang="en-US" sz="2400" b="1" i="0" u="none" strike="noStrike" kern="1200" baseline="0" dirty="0" smtClean="0">
                          <a:solidFill>
                            <a:schemeClr val="dk1"/>
                          </a:solidFill>
                          <a:latin typeface="+mn-lt"/>
                          <a:ea typeface="+mn-ea"/>
                          <a:cs typeface="+mn-cs"/>
                        </a:rPr>
                        <a:t>-2.411***</a:t>
                      </a:r>
                    </a:p>
                  </a:txBody>
                  <a:tcPr/>
                </a:tc>
                <a:tc>
                  <a:txBody>
                    <a:bodyPr/>
                    <a:lstStyle/>
                    <a:p>
                      <a:r>
                        <a:rPr lang="en-US" sz="2400" dirty="0" smtClean="0"/>
                        <a:t>0.681</a:t>
                      </a:r>
                      <a:endParaRPr lang="en-US" sz="2400" dirty="0"/>
                    </a:p>
                  </a:txBody>
                  <a:tcPr/>
                </a:tc>
              </a:tr>
              <a:tr h="587829">
                <a:tc>
                  <a:txBody>
                    <a:bodyPr/>
                    <a:lstStyle/>
                    <a:p>
                      <a:r>
                        <a:rPr lang="en-US" sz="2400" b="1" dirty="0" smtClean="0"/>
                        <a:t>Prior Conviction</a:t>
                      </a:r>
                      <a:endParaRPr lang="en-US" sz="24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baseline="0" dirty="0" smtClean="0">
                          <a:solidFill>
                            <a:schemeClr val="dk1"/>
                          </a:solidFill>
                          <a:latin typeface="+mn-lt"/>
                          <a:ea typeface="+mn-ea"/>
                          <a:cs typeface="+mn-cs"/>
                        </a:rPr>
                        <a:t>-2.223**</a:t>
                      </a:r>
                      <a:endParaRPr lang="en-US" sz="2400" b="1" dirty="0" smtClean="0"/>
                    </a:p>
                  </a:txBody>
                  <a:tcPr/>
                </a:tc>
                <a:tc>
                  <a:txBody>
                    <a:bodyPr/>
                    <a:lstStyle/>
                    <a:p>
                      <a:r>
                        <a:rPr lang="en-US" sz="2400" dirty="0" smtClean="0"/>
                        <a:t>0.751</a:t>
                      </a:r>
                      <a:endParaRPr lang="en-US" sz="2400" dirty="0"/>
                    </a:p>
                  </a:txBody>
                  <a:tcPr/>
                </a:tc>
              </a:tr>
            </a:tbl>
          </a:graphicData>
        </a:graphic>
      </p:graphicFrame>
      <p:sp>
        <p:nvSpPr>
          <p:cNvPr id="5" name="TextBox 4"/>
          <p:cNvSpPr txBox="1"/>
          <p:nvPr/>
        </p:nvSpPr>
        <p:spPr>
          <a:xfrm>
            <a:off x="457200" y="5715000"/>
            <a:ext cx="2362200" cy="369332"/>
          </a:xfrm>
          <a:prstGeom prst="rect">
            <a:avLst/>
          </a:prstGeom>
          <a:noFill/>
        </p:spPr>
        <p:txBody>
          <a:bodyPr wrap="square" rtlCol="0">
            <a:spAutoFit/>
          </a:bodyPr>
          <a:lstStyle/>
          <a:p>
            <a:r>
              <a:rPr lang="en-US" dirty="0" smtClean="0"/>
              <a:t>**p &lt; .01, *** p &lt; .001</a:t>
            </a:r>
            <a:endParaRPr lang="en-US" dirty="0"/>
          </a:p>
        </p:txBody>
      </p:sp>
    </p:spTree>
    <p:extLst>
      <p:ext uri="{BB962C8B-B14F-4D97-AF65-F5344CB8AC3E}">
        <p14:creationId xmlns:p14="http://schemas.microsoft.com/office/powerpoint/2010/main" val="7207066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graphicFrame>
        <p:nvGraphicFramePr>
          <p:cNvPr id="3" name="Content Placeholder 3"/>
          <p:cNvGraphicFramePr>
            <a:graphicFrameLocks/>
          </p:cNvGraphicFramePr>
          <p:nvPr>
            <p:extLst>
              <p:ext uri="{D42A27DB-BD31-4B8C-83A1-F6EECF244321}">
                <p14:modId xmlns:p14="http://schemas.microsoft.com/office/powerpoint/2010/main" val="4191650838"/>
              </p:ext>
            </p:extLst>
          </p:nvPr>
        </p:nvGraphicFramePr>
        <p:xfrm>
          <a:off x="0" y="1219200"/>
          <a:ext cx="9144000"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99339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graphicEl>
                                              <a:dgm id="{03E2B33F-8A33-4F9B-806F-FC67C4E22D2C}"/>
                                            </p:graphicEl>
                                          </p:spTgt>
                                        </p:tgtEl>
                                        <p:attrNameLst>
                                          <p:attrName>style.visibility</p:attrName>
                                        </p:attrNameLst>
                                      </p:cBhvr>
                                      <p:to>
                                        <p:strVal val="visible"/>
                                      </p:to>
                                    </p:set>
                                    <p:animEffect transition="in" filter="fade">
                                      <p:cBhvr>
                                        <p:cTn id="7" dur="500"/>
                                        <p:tgtEl>
                                          <p:spTgt spid="3">
                                            <p:graphicEl>
                                              <a:dgm id="{03E2B33F-8A33-4F9B-806F-FC67C4E22D2C}"/>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graphicEl>
                                              <a:dgm id="{4353030D-D815-4D17-963E-82930B49FCCF}"/>
                                            </p:graphicEl>
                                          </p:spTgt>
                                        </p:tgtEl>
                                        <p:attrNameLst>
                                          <p:attrName>style.visibility</p:attrName>
                                        </p:attrNameLst>
                                      </p:cBhvr>
                                      <p:to>
                                        <p:strVal val="visible"/>
                                      </p:to>
                                    </p:set>
                                    <p:animEffect transition="in" filter="fade">
                                      <p:cBhvr>
                                        <p:cTn id="12" dur="500"/>
                                        <p:tgtEl>
                                          <p:spTgt spid="3">
                                            <p:graphicEl>
                                              <a:dgm id="{4353030D-D815-4D17-963E-82930B49FCCF}"/>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graphicEl>
                                              <a:dgm id="{6CABC292-959B-4305-AF45-8DEC0C046D73}"/>
                                            </p:graphicEl>
                                          </p:spTgt>
                                        </p:tgtEl>
                                        <p:attrNameLst>
                                          <p:attrName>style.visibility</p:attrName>
                                        </p:attrNameLst>
                                      </p:cBhvr>
                                      <p:to>
                                        <p:strVal val="visible"/>
                                      </p:to>
                                    </p:set>
                                    <p:animEffect transition="in" filter="fade">
                                      <p:cBhvr>
                                        <p:cTn id="15" dur="500"/>
                                        <p:tgtEl>
                                          <p:spTgt spid="3">
                                            <p:graphicEl>
                                              <a:dgm id="{6CABC292-959B-4305-AF45-8DEC0C046D73}"/>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graphicEl>
                                              <a:dgm id="{EC95CDFE-0A81-4B10-B0D1-7424A72A6E15}"/>
                                            </p:graphicEl>
                                          </p:spTgt>
                                        </p:tgtEl>
                                        <p:attrNameLst>
                                          <p:attrName>style.visibility</p:attrName>
                                        </p:attrNameLst>
                                      </p:cBhvr>
                                      <p:to>
                                        <p:strVal val="visible"/>
                                      </p:to>
                                    </p:set>
                                    <p:animEffect transition="in" filter="fade">
                                      <p:cBhvr>
                                        <p:cTn id="20" dur="500"/>
                                        <p:tgtEl>
                                          <p:spTgt spid="3">
                                            <p:graphicEl>
                                              <a:dgm id="{EC95CDFE-0A81-4B10-B0D1-7424A72A6E15}"/>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graphicEl>
                                              <a:dgm id="{5BBFDA16-1BB4-4EBE-ADEE-B105A78BBE9F}"/>
                                            </p:graphicEl>
                                          </p:spTgt>
                                        </p:tgtEl>
                                        <p:attrNameLst>
                                          <p:attrName>style.visibility</p:attrName>
                                        </p:attrNameLst>
                                      </p:cBhvr>
                                      <p:to>
                                        <p:strVal val="visible"/>
                                      </p:to>
                                    </p:set>
                                    <p:animEffect transition="in" filter="fade">
                                      <p:cBhvr>
                                        <p:cTn id="23" dur="500"/>
                                        <p:tgtEl>
                                          <p:spTgt spid="3">
                                            <p:graphicEl>
                                              <a:dgm id="{5BBFDA16-1BB4-4EBE-ADEE-B105A78BBE9F}"/>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graphicEl>
                                              <a:dgm id="{5D41532C-CD20-4882-BF95-5EEC1F21550A}"/>
                                            </p:graphicEl>
                                          </p:spTgt>
                                        </p:tgtEl>
                                        <p:attrNameLst>
                                          <p:attrName>style.visibility</p:attrName>
                                        </p:attrNameLst>
                                      </p:cBhvr>
                                      <p:to>
                                        <p:strVal val="visible"/>
                                      </p:to>
                                    </p:set>
                                    <p:animEffect transition="in" filter="fade">
                                      <p:cBhvr>
                                        <p:cTn id="28" dur="500"/>
                                        <p:tgtEl>
                                          <p:spTgt spid="3">
                                            <p:graphicEl>
                                              <a:dgm id="{5D41532C-CD20-4882-BF95-5EEC1F21550A}"/>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graphicEl>
                                              <a:dgm id="{BCE389EE-5181-4E36-A847-3C0F30A17884}"/>
                                            </p:graphicEl>
                                          </p:spTgt>
                                        </p:tgtEl>
                                        <p:attrNameLst>
                                          <p:attrName>style.visibility</p:attrName>
                                        </p:attrNameLst>
                                      </p:cBhvr>
                                      <p:to>
                                        <p:strVal val="visible"/>
                                      </p:to>
                                    </p:set>
                                    <p:animEffect transition="in" filter="fade">
                                      <p:cBhvr>
                                        <p:cTn id="31" dur="500"/>
                                        <p:tgtEl>
                                          <p:spTgt spid="3">
                                            <p:graphicEl>
                                              <a:dgm id="{BCE389EE-5181-4E36-A847-3C0F30A17884}"/>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graphicEl>
                                              <a:dgm id="{373F64E0-2FB2-45E2-8EF4-A059033AE707}"/>
                                            </p:graphicEl>
                                          </p:spTgt>
                                        </p:tgtEl>
                                        <p:attrNameLst>
                                          <p:attrName>style.visibility</p:attrName>
                                        </p:attrNameLst>
                                      </p:cBhvr>
                                      <p:to>
                                        <p:strVal val="visible"/>
                                      </p:to>
                                    </p:set>
                                    <p:animEffect transition="in" filter="fade">
                                      <p:cBhvr>
                                        <p:cTn id="36" dur="500"/>
                                        <p:tgtEl>
                                          <p:spTgt spid="3">
                                            <p:graphicEl>
                                              <a:dgm id="{373F64E0-2FB2-45E2-8EF4-A059033AE707}"/>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
                                            <p:graphicEl>
                                              <a:dgm id="{2FB9E5DD-4620-47E7-9D35-45AC9039A483}"/>
                                            </p:graphicEl>
                                          </p:spTgt>
                                        </p:tgtEl>
                                        <p:attrNameLst>
                                          <p:attrName>style.visibility</p:attrName>
                                        </p:attrNameLst>
                                      </p:cBhvr>
                                      <p:to>
                                        <p:strVal val="visible"/>
                                      </p:to>
                                    </p:set>
                                    <p:animEffect transition="in" filter="fade">
                                      <p:cBhvr>
                                        <p:cTn id="39" dur="500"/>
                                        <p:tgtEl>
                                          <p:spTgt spid="3">
                                            <p:graphicEl>
                                              <a:dgm id="{2FB9E5DD-4620-47E7-9D35-45AC9039A483}"/>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
                                            <p:graphicEl>
                                              <a:dgm id="{E03D8A0B-05E1-44D0-BAFA-199726FEFFDB}"/>
                                            </p:graphicEl>
                                          </p:spTgt>
                                        </p:tgtEl>
                                        <p:attrNameLst>
                                          <p:attrName>style.visibility</p:attrName>
                                        </p:attrNameLst>
                                      </p:cBhvr>
                                      <p:to>
                                        <p:strVal val="visible"/>
                                      </p:to>
                                    </p:set>
                                    <p:animEffect transition="in" filter="fade">
                                      <p:cBhvr>
                                        <p:cTn id="44" dur="500"/>
                                        <p:tgtEl>
                                          <p:spTgt spid="3">
                                            <p:graphicEl>
                                              <a:dgm id="{E03D8A0B-05E1-44D0-BAFA-199726FEFFDB}"/>
                                            </p:graphic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
                                            <p:graphicEl>
                                              <a:dgm id="{4E4E60A8-66D3-4B6B-997A-A6D4DC49BB5D}"/>
                                            </p:graphicEl>
                                          </p:spTgt>
                                        </p:tgtEl>
                                        <p:attrNameLst>
                                          <p:attrName>style.visibility</p:attrName>
                                        </p:attrNameLst>
                                      </p:cBhvr>
                                      <p:to>
                                        <p:strVal val="visible"/>
                                      </p:to>
                                    </p:set>
                                    <p:animEffect transition="in" filter="fade">
                                      <p:cBhvr>
                                        <p:cTn id="49" dur="500"/>
                                        <p:tgtEl>
                                          <p:spTgt spid="3">
                                            <p:graphicEl>
                                              <a:dgm id="{4E4E60A8-66D3-4B6B-997A-A6D4DC49BB5D}"/>
                                            </p:graphicEl>
                                          </p:spTgt>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
                                            <p:graphicEl>
                                              <a:dgm id="{AAD10BA9-C36C-48A0-9045-58A9619156DD}"/>
                                            </p:graphicEl>
                                          </p:spTgt>
                                        </p:tgtEl>
                                        <p:attrNameLst>
                                          <p:attrName>style.visibility</p:attrName>
                                        </p:attrNameLst>
                                      </p:cBhvr>
                                      <p:to>
                                        <p:strVal val="visible"/>
                                      </p:to>
                                    </p:set>
                                    <p:animEffect transition="in" filter="fade">
                                      <p:cBhvr>
                                        <p:cTn id="52" dur="500"/>
                                        <p:tgtEl>
                                          <p:spTgt spid="3">
                                            <p:graphicEl>
                                              <a:dgm id="{AAD10BA9-C36C-48A0-9045-58A9619156DD}"/>
                                            </p:graphic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graphicEl>
                                              <a:dgm id="{2E49FA8A-A2C1-4035-9360-E30BAC039212}"/>
                                            </p:graphicEl>
                                          </p:spTgt>
                                        </p:tgtEl>
                                        <p:attrNameLst>
                                          <p:attrName>style.visibility</p:attrName>
                                        </p:attrNameLst>
                                      </p:cBhvr>
                                      <p:to>
                                        <p:strVal val="visible"/>
                                      </p:to>
                                    </p:set>
                                    <p:animEffect transition="in" filter="fade">
                                      <p:cBhvr>
                                        <p:cTn id="57" dur="500"/>
                                        <p:tgtEl>
                                          <p:spTgt spid="3">
                                            <p:graphicEl>
                                              <a:dgm id="{2E49FA8A-A2C1-4035-9360-E30BAC039212}"/>
                                            </p:graphicEl>
                                          </p:spTgt>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3">
                                            <p:graphicEl>
                                              <a:dgm id="{4176E73D-E89E-46E7-8F9F-12B419BEE0E0}"/>
                                            </p:graphicEl>
                                          </p:spTgt>
                                        </p:tgtEl>
                                        <p:attrNameLst>
                                          <p:attrName>style.visibility</p:attrName>
                                        </p:attrNameLst>
                                      </p:cBhvr>
                                      <p:to>
                                        <p:strVal val="visible"/>
                                      </p:to>
                                    </p:set>
                                    <p:animEffect transition="in" filter="fade">
                                      <p:cBhvr>
                                        <p:cTn id="60" dur="500"/>
                                        <p:tgtEl>
                                          <p:spTgt spid="3">
                                            <p:graphicEl>
                                              <a:dgm id="{4176E73D-E89E-46E7-8F9F-12B419BEE0E0}"/>
                                            </p:graphicEl>
                                          </p:spTgt>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3">
                                            <p:graphicEl>
                                              <a:dgm id="{4D9334B1-89F8-4B14-A890-E3D6F9575D14}"/>
                                            </p:graphicEl>
                                          </p:spTgt>
                                        </p:tgtEl>
                                        <p:attrNameLst>
                                          <p:attrName>style.visibility</p:attrName>
                                        </p:attrNameLst>
                                      </p:cBhvr>
                                      <p:to>
                                        <p:strVal val="visible"/>
                                      </p:to>
                                    </p:set>
                                    <p:animEffect transition="in" filter="fade">
                                      <p:cBhvr>
                                        <p:cTn id="65" dur="500"/>
                                        <p:tgtEl>
                                          <p:spTgt spid="3">
                                            <p:graphicEl>
                                              <a:dgm id="{4D9334B1-89F8-4B14-A890-E3D6F9575D14}"/>
                                            </p:graphicEl>
                                          </p:spTgt>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3">
                                            <p:graphicEl>
                                              <a:dgm id="{2BBD4B1F-31D6-43BD-AFE8-A9A3013879C0}"/>
                                            </p:graphicEl>
                                          </p:spTgt>
                                        </p:tgtEl>
                                        <p:attrNameLst>
                                          <p:attrName>style.visibility</p:attrName>
                                        </p:attrNameLst>
                                      </p:cBhvr>
                                      <p:to>
                                        <p:strVal val="visible"/>
                                      </p:to>
                                    </p:set>
                                    <p:animEffect transition="in" filter="fade">
                                      <p:cBhvr>
                                        <p:cTn id="68" dur="500"/>
                                        <p:tgtEl>
                                          <p:spTgt spid="3">
                                            <p:graphicEl>
                                              <a:dgm id="{2BBD4B1F-31D6-43BD-AFE8-A9A3013879C0}"/>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sz="quarter" idx="1"/>
          </p:nvPr>
        </p:nvSpPr>
        <p:spPr>
          <a:xfrm>
            <a:off x="457200" y="1143000"/>
            <a:ext cx="8229600" cy="5334000"/>
          </a:xfrm>
        </p:spPr>
        <p:txBody>
          <a:bodyPr>
            <a:normAutofit/>
          </a:bodyPr>
          <a:lstStyle/>
          <a:p>
            <a:r>
              <a:rPr lang="en-US" dirty="0" smtClean="0"/>
              <a:t>Provision of counsel at first appearance matters!</a:t>
            </a:r>
          </a:p>
          <a:p>
            <a:pPr lvl="1"/>
            <a:r>
              <a:rPr lang="en-US" dirty="0" smtClean="0"/>
              <a:t>Release and bail decisions</a:t>
            </a:r>
            <a:endParaRPr lang="en-US" dirty="0"/>
          </a:p>
          <a:p>
            <a:endParaRPr lang="en-US" dirty="0" smtClean="0"/>
          </a:p>
          <a:p>
            <a:r>
              <a:rPr lang="en-US" dirty="0" smtClean="0"/>
              <a:t>Judge A set higher bails, which in turn increased the time spent in pretrial detention</a:t>
            </a:r>
          </a:p>
          <a:p>
            <a:endParaRPr lang="en-US" dirty="0"/>
          </a:p>
          <a:p>
            <a:endParaRPr lang="en-US" dirty="0"/>
          </a:p>
          <a:p>
            <a:r>
              <a:rPr lang="en-US" dirty="0" smtClean="0"/>
              <a:t>Having both CAFA and Judge A involved opposite effects on early outcome variables</a:t>
            </a:r>
          </a:p>
          <a:p>
            <a:pPr lvl="1"/>
            <a:r>
              <a:rPr lang="en-US" dirty="0" smtClean="0"/>
              <a:t>At the point of sentencing neither had any significant influence over outcome</a:t>
            </a:r>
          </a:p>
          <a:p>
            <a:pPr lvl="1"/>
            <a:endParaRPr lang="en-US" dirty="0"/>
          </a:p>
        </p:txBody>
      </p:sp>
    </p:spTree>
    <p:extLst>
      <p:ext uri="{BB962C8B-B14F-4D97-AF65-F5344CB8AC3E}">
        <p14:creationId xmlns:p14="http://schemas.microsoft.com/office/powerpoint/2010/main" val="2663771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fade">
                                      <p:cBhvr>
                                        <p:cTn id="1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Implications</a:t>
            </a:r>
            <a:endParaRPr lang="en-US" dirty="0"/>
          </a:p>
        </p:txBody>
      </p:sp>
      <p:graphicFrame>
        <p:nvGraphicFramePr>
          <p:cNvPr id="4" name="Diagram 3"/>
          <p:cNvGraphicFramePr/>
          <p:nvPr>
            <p:extLst>
              <p:ext uri="{D42A27DB-BD31-4B8C-83A1-F6EECF244321}">
                <p14:modId xmlns:p14="http://schemas.microsoft.com/office/powerpoint/2010/main" val="1082451570"/>
              </p:ext>
            </p:extLst>
          </p:nvPr>
        </p:nvGraphicFramePr>
        <p:xfrm>
          <a:off x="457200" y="1295400"/>
          <a:ext cx="83058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37887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5D3A8665-518D-42AB-B8AE-2C8DF0FB0A31}"/>
                                            </p:graphicEl>
                                          </p:spTgt>
                                        </p:tgtEl>
                                        <p:attrNameLst>
                                          <p:attrName>style.visibility</p:attrName>
                                        </p:attrNameLst>
                                      </p:cBhvr>
                                      <p:to>
                                        <p:strVal val="visible"/>
                                      </p:to>
                                    </p:set>
                                    <p:animEffect transition="in" filter="fade">
                                      <p:cBhvr>
                                        <p:cTn id="7" dur="500"/>
                                        <p:tgtEl>
                                          <p:spTgt spid="4">
                                            <p:graphicEl>
                                              <a:dgm id="{5D3A8665-518D-42AB-B8AE-2C8DF0FB0A31}"/>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53CF351F-5135-4840-988D-A186111C4239}"/>
                                            </p:graphicEl>
                                          </p:spTgt>
                                        </p:tgtEl>
                                        <p:attrNameLst>
                                          <p:attrName>style.visibility</p:attrName>
                                        </p:attrNameLst>
                                      </p:cBhvr>
                                      <p:to>
                                        <p:strVal val="visible"/>
                                      </p:to>
                                    </p:set>
                                    <p:animEffect transition="in" filter="fade">
                                      <p:cBhvr>
                                        <p:cTn id="12" dur="500"/>
                                        <p:tgtEl>
                                          <p:spTgt spid="4">
                                            <p:graphicEl>
                                              <a:dgm id="{53CF351F-5135-4840-988D-A186111C4239}"/>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graphicEl>
                                              <a:dgm id="{0657B590-E6E9-4E44-9010-D4BD5CDB5029}"/>
                                            </p:graphicEl>
                                          </p:spTgt>
                                        </p:tgtEl>
                                        <p:attrNameLst>
                                          <p:attrName>style.visibility</p:attrName>
                                        </p:attrNameLst>
                                      </p:cBhvr>
                                      <p:to>
                                        <p:strVal val="visible"/>
                                      </p:to>
                                    </p:set>
                                    <p:animEffect transition="in" filter="fade">
                                      <p:cBhvr>
                                        <p:cTn id="17" dur="500"/>
                                        <p:tgtEl>
                                          <p:spTgt spid="4">
                                            <p:graphicEl>
                                              <a:dgm id="{0657B590-E6E9-4E44-9010-D4BD5CDB5029}"/>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lvl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Literature</a:t>
            </a:r>
            <a:endParaRPr lang="en-US" dirty="0"/>
          </a:p>
        </p:txBody>
      </p:sp>
      <p:sp>
        <p:nvSpPr>
          <p:cNvPr id="3" name="Content Placeholder 2"/>
          <p:cNvSpPr>
            <a:spLocks noGrp="1"/>
          </p:cNvSpPr>
          <p:nvPr>
            <p:ph sz="quarter" idx="1"/>
          </p:nvPr>
        </p:nvSpPr>
        <p:spPr/>
        <p:txBody>
          <a:bodyPr/>
          <a:lstStyle/>
          <a:p>
            <a:r>
              <a:rPr lang="en-US" dirty="0" smtClean="0"/>
              <a:t>Counsel at First Appearance in Law</a:t>
            </a:r>
          </a:p>
          <a:p>
            <a:pPr lvl="1"/>
            <a:r>
              <a:rPr lang="en-US" dirty="0" err="1" smtClean="0"/>
              <a:t>Rothgery</a:t>
            </a:r>
            <a:r>
              <a:rPr lang="en-US" dirty="0" smtClean="0"/>
              <a:t> v. Gillespie County, TX</a:t>
            </a:r>
          </a:p>
          <a:p>
            <a:pPr lvl="1"/>
            <a:r>
              <a:rPr lang="en-US" dirty="0" smtClean="0"/>
              <a:t>NY Criminal Procedure Law section 170.10(3)</a:t>
            </a:r>
          </a:p>
          <a:p>
            <a:r>
              <a:rPr lang="en-US" dirty="0" smtClean="0"/>
              <a:t>Counsel at First Appearance in Reality</a:t>
            </a:r>
          </a:p>
          <a:p>
            <a:pPr lvl="1"/>
            <a:r>
              <a:rPr lang="en-US" dirty="0" smtClean="0"/>
              <a:t>How often is counsel present in your court? (n=1,045 responses)</a:t>
            </a:r>
          </a:p>
        </p:txBody>
      </p:sp>
      <p:graphicFrame>
        <p:nvGraphicFramePr>
          <p:cNvPr id="4" name="Chart 3"/>
          <p:cNvGraphicFramePr>
            <a:graphicFrameLocks/>
          </p:cNvGraphicFramePr>
          <p:nvPr>
            <p:extLst>
              <p:ext uri="{D42A27DB-BD31-4B8C-83A1-F6EECF244321}">
                <p14:modId xmlns:p14="http://schemas.microsoft.com/office/powerpoint/2010/main" val="3742488283"/>
              </p:ext>
            </p:extLst>
          </p:nvPr>
        </p:nvGraphicFramePr>
        <p:xfrm>
          <a:off x="1524000" y="3352800"/>
          <a:ext cx="5562600" cy="2971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54496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fade">
                                      <p:cBhvr>
                                        <p:cTn id="15" dur="500"/>
                                        <p:tgtEl>
                                          <p:spTgt spid="4">
                                            <p:graphicEl>
                                              <a:chart seriesIdx="-3" categoryIdx="-3" bldStep="gridLegend"/>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fade">
                                      <p:cBhvr>
                                        <p:cTn id="18" dur="500"/>
                                        <p:tgtEl>
                                          <p:spTgt spid="4">
                                            <p:graphicEl>
                                              <a:chart seriesIdx="0" categoryIdx="-4" bldStep="series"/>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
                                            <p:graphicEl>
                                              <a:chart seriesIdx="1" categoryIdx="-4" bldStep="series"/>
                                            </p:graphicEl>
                                          </p:spTgt>
                                        </p:tgtEl>
                                        <p:attrNameLst>
                                          <p:attrName>style.visibility</p:attrName>
                                        </p:attrNameLst>
                                      </p:cBhvr>
                                      <p:to>
                                        <p:strVal val="visible"/>
                                      </p:to>
                                    </p:set>
                                    <p:animEffect transition="in" filter="fade">
                                      <p:cBhvr>
                                        <p:cTn id="23" dur="500"/>
                                        <p:tgtEl>
                                          <p:spTgt spid="4">
                                            <p:graphicEl>
                                              <a:chart seriesIdx="1"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Chart bld="series"/>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Providing Counsel at First Appearance in a Semi-Rural County</a:t>
            </a:r>
            <a:endParaRPr lang="en-US" dirty="0"/>
          </a:p>
        </p:txBody>
      </p:sp>
      <p:sp>
        <p:nvSpPr>
          <p:cNvPr id="3" name="Text Placeholder 2"/>
          <p:cNvSpPr>
            <a:spLocks noGrp="1"/>
          </p:cNvSpPr>
          <p:nvPr>
            <p:ph type="body" idx="1"/>
          </p:nvPr>
        </p:nvSpPr>
        <p:spPr>
          <a:xfrm>
            <a:off x="1295400" y="4267200"/>
            <a:ext cx="6781800" cy="914400"/>
          </a:xfrm>
        </p:spPr>
        <p:txBody>
          <a:bodyPr>
            <a:normAutofit/>
          </a:bodyPr>
          <a:lstStyle/>
          <a:p>
            <a:r>
              <a:rPr lang="en-US" dirty="0" smtClean="0"/>
              <a:t>Kirstin A. Morgan,  Andrew Davies,  Alissa </a:t>
            </a:r>
            <a:r>
              <a:rPr lang="en-US" dirty="0" err="1" smtClean="0"/>
              <a:t>Pollitz</a:t>
            </a:r>
            <a:r>
              <a:rPr lang="en-US" dirty="0"/>
              <a:t> </a:t>
            </a:r>
            <a:r>
              <a:rPr lang="en-US" dirty="0" smtClean="0"/>
              <a:t>Worden</a:t>
            </a:r>
          </a:p>
          <a:p>
            <a:r>
              <a:rPr lang="en-US" dirty="0" smtClean="0">
                <a:hlinkClick r:id="rId2"/>
              </a:rPr>
              <a:t>kmorgan@albany.edu</a:t>
            </a:r>
            <a:endParaRPr lang="en-US" dirty="0" smtClean="0"/>
          </a:p>
        </p:txBody>
      </p:sp>
      <p:sp>
        <p:nvSpPr>
          <p:cNvPr id="4" name="TextBox 3"/>
          <p:cNvSpPr txBox="1"/>
          <p:nvPr/>
        </p:nvSpPr>
        <p:spPr>
          <a:xfrm>
            <a:off x="1219200" y="1371600"/>
            <a:ext cx="6629400" cy="769441"/>
          </a:xfrm>
          <a:prstGeom prst="rect">
            <a:avLst/>
          </a:prstGeom>
          <a:noFill/>
        </p:spPr>
        <p:txBody>
          <a:bodyPr wrap="square" rtlCol="0">
            <a:spAutoFit/>
          </a:bodyPr>
          <a:lstStyle/>
          <a:p>
            <a:pPr algn="ctr"/>
            <a:r>
              <a:rPr lang="en-US" sz="4400" dirty="0" smtClean="0"/>
              <a:t>THANK YOU!</a:t>
            </a:r>
            <a:endParaRPr lang="en-US" sz="4400" dirty="0"/>
          </a:p>
        </p:txBody>
      </p:sp>
    </p:spTree>
    <p:extLst>
      <p:ext uri="{BB962C8B-B14F-4D97-AF65-F5344CB8AC3E}">
        <p14:creationId xmlns:p14="http://schemas.microsoft.com/office/powerpoint/2010/main" val="14691804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6477000" y="4270248"/>
            <a:ext cx="2073314" cy="1975104"/>
          </a:xfrm>
          <a:prstGeom prst="rect">
            <a:avLst/>
          </a:prstGeom>
        </p:spPr>
      </p:pic>
      <p:sp>
        <p:nvSpPr>
          <p:cNvPr id="2" name="Title 1"/>
          <p:cNvSpPr>
            <a:spLocks noGrp="1"/>
          </p:cNvSpPr>
          <p:nvPr>
            <p:ph type="title"/>
          </p:nvPr>
        </p:nvSpPr>
        <p:spPr/>
        <p:txBody>
          <a:bodyPr/>
          <a:lstStyle/>
          <a:p>
            <a:r>
              <a:rPr lang="en-US" dirty="0" smtClean="0"/>
              <a:t>Literature</a:t>
            </a:r>
            <a:endParaRPr lang="en-US" dirty="0"/>
          </a:p>
        </p:txBody>
      </p:sp>
      <p:sp>
        <p:nvSpPr>
          <p:cNvPr id="3" name="Content Placeholder 2"/>
          <p:cNvSpPr>
            <a:spLocks noGrp="1"/>
          </p:cNvSpPr>
          <p:nvPr>
            <p:ph sz="quarter" idx="1"/>
          </p:nvPr>
        </p:nvSpPr>
        <p:spPr>
          <a:xfrm>
            <a:off x="457200" y="1219200"/>
            <a:ext cx="8229600" cy="5181600"/>
          </a:xfrm>
        </p:spPr>
        <p:txBody>
          <a:bodyPr/>
          <a:lstStyle/>
          <a:p>
            <a:r>
              <a:rPr lang="en-US" dirty="0" smtClean="0"/>
              <a:t>Impact of Counsel at First Appearance</a:t>
            </a:r>
          </a:p>
          <a:p>
            <a:pPr lvl="1"/>
            <a:r>
              <a:rPr lang="en-US" dirty="0" smtClean="0"/>
              <a:t>2 leading (‘experimental’) studies</a:t>
            </a:r>
          </a:p>
          <a:p>
            <a:pPr lvl="1"/>
            <a:endParaRPr lang="en-US" dirty="0"/>
          </a:p>
          <a:p>
            <a:pPr lvl="1"/>
            <a:endParaRPr lang="en-US" dirty="0" smtClean="0"/>
          </a:p>
          <a:p>
            <a:pPr lvl="1"/>
            <a:endParaRPr lang="en-US" dirty="0"/>
          </a:p>
          <a:p>
            <a:pPr lvl="1"/>
            <a:endParaRPr lang="en-US" sz="1400" dirty="0" smtClean="0"/>
          </a:p>
          <a:p>
            <a:pPr marL="274320" lvl="1" indent="0">
              <a:buNone/>
            </a:pPr>
            <a:endParaRPr lang="en-US" sz="1400" dirty="0" smtClean="0"/>
          </a:p>
          <a:p>
            <a:pPr lvl="1"/>
            <a:r>
              <a:rPr lang="en-US" dirty="0" smtClean="0"/>
              <a:t>All took place in larger, more urban jurisdictions</a:t>
            </a:r>
          </a:p>
          <a:p>
            <a:pPr lvl="2"/>
            <a:r>
              <a:rPr lang="en-US" dirty="0" smtClean="0"/>
              <a:t>Palm Beach Co., FL (West Palm Beach)</a:t>
            </a:r>
          </a:p>
          <a:p>
            <a:pPr lvl="2"/>
            <a:r>
              <a:rPr lang="en-US" dirty="0" smtClean="0"/>
              <a:t>Shelby Co., TN (Memphis)</a:t>
            </a:r>
          </a:p>
          <a:p>
            <a:pPr lvl="2"/>
            <a:r>
              <a:rPr lang="en-US" dirty="0" smtClean="0"/>
              <a:t>Baltimore City, MD (Baltimore)</a:t>
            </a:r>
          </a:p>
          <a:p>
            <a:pPr lvl="2"/>
            <a:r>
              <a:rPr lang="en-US" dirty="0" smtClean="0"/>
              <a:t>Passaic County, NJ (Patterson)</a:t>
            </a:r>
          </a:p>
          <a:p>
            <a:pPr lvl="2"/>
            <a:r>
              <a:rPr lang="en-US" dirty="0" smtClean="0"/>
              <a:t>Our county………………………………………..…………</a:t>
            </a:r>
          </a:p>
          <a:p>
            <a:pPr lvl="1"/>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008676213"/>
              </p:ext>
            </p:extLst>
          </p:nvPr>
        </p:nvGraphicFramePr>
        <p:xfrm>
          <a:off x="838200" y="2133600"/>
          <a:ext cx="7619998" cy="1727200"/>
        </p:xfrm>
        <a:graphic>
          <a:graphicData uri="http://schemas.openxmlformats.org/drawingml/2006/table">
            <a:tbl>
              <a:tblPr firstRow="1" bandRow="1">
                <a:tableStyleId>{5C22544A-7EE6-4342-B048-85BDC9FD1C3A}</a:tableStyleId>
              </a:tblPr>
              <a:tblGrid>
                <a:gridCol w="2438400"/>
                <a:gridCol w="2895600"/>
                <a:gridCol w="2285998"/>
              </a:tblGrid>
              <a:tr h="386080">
                <a:tc>
                  <a:txBody>
                    <a:bodyPr/>
                    <a:lstStyle/>
                    <a:p>
                      <a:endParaRPr lang="en-US" sz="1600" dirty="0"/>
                    </a:p>
                  </a:txBody>
                  <a:tcPr/>
                </a:tc>
                <a:tc>
                  <a:txBody>
                    <a:bodyPr/>
                    <a:lstStyle/>
                    <a:p>
                      <a:r>
                        <a:rPr lang="en-US" sz="1600" dirty="0" smtClean="0"/>
                        <a:t>(1) Fazio et al. 1985</a:t>
                      </a:r>
                      <a:endParaRPr lang="en-US" sz="1600" dirty="0"/>
                    </a:p>
                  </a:txBody>
                  <a:tcPr/>
                </a:tc>
                <a:tc>
                  <a:txBody>
                    <a:bodyPr/>
                    <a:lstStyle/>
                    <a:p>
                      <a:r>
                        <a:rPr lang="en-US" sz="1600" dirty="0" smtClean="0"/>
                        <a:t>(2) Colbert et</a:t>
                      </a:r>
                      <a:r>
                        <a:rPr lang="en-US" sz="1600" baseline="0" dirty="0" smtClean="0"/>
                        <a:t> al. 2002</a:t>
                      </a:r>
                      <a:endParaRPr lang="en-US" sz="1600" dirty="0"/>
                    </a:p>
                  </a:txBody>
                  <a:tcPr/>
                </a:tc>
              </a:tr>
              <a:tr h="265430">
                <a:tc>
                  <a:txBody>
                    <a:bodyPr/>
                    <a:lstStyle/>
                    <a:p>
                      <a:r>
                        <a:rPr lang="en-US" sz="1600" dirty="0" smtClean="0"/>
                        <a:t>Pretrial</a:t>
                      </a:r>
                      <a:r>
                        <a:rPr lang="en-US" sz="1600" baseline="0" dirty="0" smtClean="0"/>
                        <a:t> detention</a:t>
                      </a:r>
                      <a:endParaRPr lang="en-US" sz="1600" dirty="0"/>
                    </a:p>
                  </a:txBody>
                  <a:tcPr/>
                </a:tc>
                <a:tc>
                  <a:txBody>
                    <a:bodyPr/>
                    <a:lstStyle/>
                    <a:p>
                      <a:r>
                        <a:rPr lang="en-US" sz="1600" dirty="0" smtClean="0">
                          <a:sym typeface="Wingdings" panose="05000000000000000000" pitchFamily="2" charset="2"/>
                        </a:rPr>
                        <a:t></a:t>
                      </a:r>
                      <a:r>
                        <a:rPr lang="en-US" sz="1600" dirty="0" smtClean="0"/>
                        <a:t> (reduced time)</a:t>
                      </a:r>
                      <a:endParaRPr lang="en-US" sz="1600" dirty="0"/>
                    </a:p>
                  </a:txBody>
                  <a:tcPr/>
                </a:tc>
                <a:tc>
                  <a:txBody>
                    <a:bodyPr/>
                    <a:lstStyle/>
                    <a:p>
                      <a:r>
                        <a:rPr lang="en-US" sz="1600" dirty="0" smtClean="0">
                          <a:sym typeface="Wingdings" panose="05000000000000000000" pitchFamily="2" charset="2"/>
                        </a:rPr>
                        <a:t></a:t>
                      </a:r>
                      <a:r>
                        <a:rPr lang="en-US" sz="1600" dirty="0" smtClean="0"/>
                        <a:t> (reduced rate)</a:t>
                      </a:r>
                      <a:endParaRPr lang="en-US" sz="1600" dirty="0"/>
                    </a:p>
                  </a:txBody>
                  <a:tcPr/>
                </a:tc>
              </a:tr>
              <a:tr h="265430">
                <a:tc>
                  <a:txBody>
                    <a:bodyPr/>
                    <a:lstStyle/>
                    <a:p>
                      <a:r>
                        <a:rPr lang="en-US" sz="1600" dirty="0" smtClean="0"/>
                        <a:t>Bail outcomes</a:t>
                      </a:r>
                      <a:endParaRPr lang="en-US" sz="1600" dirty="0"/>
                    </a:p>
                  </a:txBody>
                  <a:tcPr/>
                </a:tc>
                <a:tc>
                  <a:txBody>
                    <a:bodyPr/>
                    <a:lstStyle/>
                    <a:p>
                      <a:r>
                        <a:rPr lang="en-US" sz="1600" dirty="0" smtClean="0">
                          <a:sym typeface="Wingdings" panose="05000000000000000000" pitchFamily="2" charset="2"/>
                        </a:rPr>
                        <a:t> (perceived better decision)</a:t>
                      </a:r>
                      <a:endParaRPr lang="en-US" sz="1600" dirty="0"/>
                    </a:p>
                  </a:txBody>
                  <a:tcPr/>
                </a:tc>
                <a:tc>
                  <a:txBody>
                    <a:bodyPr/>
                    <a:lstStyle/>
                    <a:p>
                      <a:r>
                        <a:rPr lang="en-US" sz="1600" dirty="0" smtClean="0">
                          <a:sym typeface="Wingdings" panose="05000000000000000000" pitchFamily="2" charset="2"/>
                        </a:rPr>
                        <a:t> (reduced </a:t>
                      </a:r>
                      <a:r>
                        <a:rPr lang="en-US" sz="1600" baseline="0" dirty="0" smtClean="0">
                          <a:sym typeface="Wingdings" panose="05000000000000000000" pitchFamily="2" charset="2"/>
                        </a:rPr>
                        <a:t>amount set)</a:t>
                      </a:r>
                      <a:endParaRPr lang="en-US" sz="1600" dirty="0"/>
                    </a:p>
                  </a:txBody>
                  <a:tcPr/>
                </a:tc>
              </a:tr>
              <a:tr h="265430">
                <a:tc>
                  <a:txBody>
                    <a:bodyPr/>
                    <a:lstStyle/>
                    <a:p>
                      <a:r>
                        <a:rPr lang="en-US" sz="1600" dirty="0" smtClean="0"/>
                        <a:t>Speedier</a:t>
                      </a:r>
                      <a:r>
                        <a:rPr lang="en-US" sz="1600" baseline="0" dirty="0" smtClean="0"/>
                        <a:t> processing</a:t>
                      </a:r>
                      <a:endParaRPr lang="en-US" sz="1600" dirty="0"/>
                    </a:p>
                  </a:txBody>
                  <a:tcPr/>
                </a:tc>
                <a:tc>
                  <a:txBody>
                    <a:bodyPr/>
                    <a:lstStyle/>
                    <a:p>
                      <a:r>
                        <a:rPr lang="en-US" sz="1600" dirty="0" smtClean="0">
                          <a:sym typeface="Wingdings" panose="05000000000000000000" pitchFamily="2" charset="2"/>
                        </a:rPr>
                        <a:t> (pretrial release, disposition)</a:t>
                      </a:r>
                      <a:endParaRPr lang="en-US" sz="1600" dirty="0"/>
                    </a:p>
                  </a:txBody>
                  <a:tcPr/>
                </a:tc>
                <a:tc>
                  <a:txBody>
                    <a:bodyPr/>
                    <a:lstStyle/>
                    <a:p>
                      <a:endParaRPr lang="en-US" sz="1600" dirty="0"/>
                    </a:p>
                  </a:txBody>
                  <a:tcPr/>
                </a:tc>
              </a:tr>
              <a:tr h="265430">
                <a:tc>
                  <a:txBody>
                    <a:bodyPr/>
                    <a:lstStyle/>
                    <a:p>
                      <a:r>
                        <a:rPr lang="en-US" sz="1600" dirty="0" smtClean="0"/>
                        <a:t>Improved case outcomes</a:t>
                      </a:r>
                      <a:endParaRPr lang="en-US" sz="1600" dirty="0"/>
                    </a:p>
                  </a:txBody>
                  <a:tcPr/>
                </a:tc>
                <a:tc>
                  <a:txBody>
                    <a:bodyPr/>
                    <a:lstStyle/>
                    <a:p>
                      <a:r>
                        <a:rPr lang="en-US" sz="1600" dirty="0" smtClean="0">
                          <a:sym typeface="Wingdings" panose="05000000000000000000" pitchFamily="2" charset="2"/>
                        </a:rPr>
                        <a:t> (dismissals, charges, </a:t>
                      </a:r>
                      <a:r>
                        <a:rPr lang="en-US" sz="1600" dirty="0" err="1" smtClean="0">
                          <a:sym typeface="Wingdings" panose="05000000000000000000" pitchFamily="2" charset="2"/>
                        </a:rPr>
                        <a:t>incarc</a:t>
                      </a:r>
                      <a:r>
                        <a:rPr lang="en-US" sz="1600" dirty="0" smtClean="0">
                          <a:sym typeface="Wingdings" panose="05000000000000000000" pitchFamily="2" charset="2"/>
                        </a:rPr>
                        <a:t>.)</a:t>
                      </a:r>
                      <a:endParaRPr lang="en-US" sz="1600" dirty="0"/>
                    </a:p>
                  </a:txBody>
                  <a:tcPr/>
                </a:tc>
                <a:tc>
                  <a:txBody>
                    <a:bodyPr/>
                    <a:lstStyle/>
                    <a:p>
                      <a:endParaRPr lang="en-US" sz="1600" dirty="0"/>
                    </a:p>
                  </a:txBody>
                  <a:tcPr/>
                </a:tc>
              </a:tr>
            </a:tbl>
          </a:graphicData>
        </a:graphic>
      </p:graphicFrame>
    </p:spTree>
    <p:extLst>
      <p:ext uri="{BB962C8B-B14F-4D97-AF65-F5344CB8AC3E}">
        <p14:creationId xmlns:p14="http://schemas.microsoft.com/office/powerpoint/2010/main" val="2739939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500"/>
                                        <p:tgtEl>
                                          <p:spTgt spid="3">
                                            <p:txEl>
                                              <p:pRg st="7" end="7"/>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8" end="8"/>
                                            </p:txEl>
                                          </p:spTgt>
                                        </p:tgtEl>
                                        <p:attrNameLst>
                                          <p:attrName>style.visibility</p:attrName>
                                        </p:attrNameLst>
                                      </p:cBhvr>
                                      <p:to>
                                        <p:strVal val="visible"/>
                                      </p:to>
                                    </p:set>
                                    <p:animEffect transition="in" filter="fade">
                                      <p:cBhvr>
                                        <p:cTn id="10" dur="500"/>
                                        <p:tgtEl>
                                          <p:spTgt spid="3">
                                            <p:txEl>
                                              <p:pRg st="8" end="8"/>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animEffect transition="in" filter="fade">
                                      <p:cBhvr>
                                        <p:cTn id="13" dur="500"/>
                                        <p:tgtEl>
                                          <p:spTgt spid="3">
                                            <p:txEl>
                                              <p:pRg st="9" end="9"/>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10" end="10"/>
                                            </p:txEl>
                                          </p:spTgt>
                                        </p:tgtEl>
                                        <p:attrNameLst>
                                          <p:attrName>style.visibility</p:attrName>
                                        </p:attrNameLst>
                                      </p:cBhvr>
                                      <p:to>
                                        <p:strVal val="visible"/>
                                      </p:to>
                                    </p:set>
                                    <p:animEffect transition="in" filter="fade">
                                      <p:cBhvr>
                                        <p:cTn id="16" dur="500"/>
                                        <p:tgtEl>
                                          <p:spTgt spid="3">
                                            <p:txEl>
                                              <p:pRg st="10" end="10"/>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animEffect transition="in" filter="fade">
                                      <p:cBhvr>
                                        <p:cTn id="19" dur="500"/>
                                        <p:tgtEl>
                                          <p:spTgt spid="3">
                                            <p:txEl>
                                              <p:pRg st="11" end="11"/>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12" end="12"/>
                                            </p:txEl>
                                          </p:spTgt>
                                        </p:tgtEl>
                                        <p:attrNameLst>
                                          <p:attrName>style.visibility</p:attrName>
                                        </p:attrNameLst>
                                      </p:cBhvr>
                                      <p:to>
                                        <p:strVal val="visible"/>
                                      </p:to>
                                    </p:set>
                                    <p:animEffect transition="in" filter="fade">
                                      <p:cBhvr>
                                        <p:cTn id="22" dur="500"/>
                                        <p:tgtEl>
                                          <p:spTgt spid="3">
                                            <p:txEl>
                                              <p:pRg st="12" end="12"/>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County Court System</a:t>
            </a:r>
            <a:endParaRPr lang="en-US" dirty="0"/>
          </a:p>
        </p:txBody>
      </p:sp>
      <p:sp>
        <p:nvSpPr>
          <p:cNvPr id="3" name="Content Placeholder 2"/>
          <p:cNvSpPr>
            <a:spLocks noGrp="1"/>
          </p:cNvSpPr>
          <p:nvPr>
            <p:ph sz="quarter" idx="1"/>
          </p:nvPr>
        </p:nvSpPr>
        <p:spPr>
          <a:xfrm>
            <a:off x="457200" y="1219200"/>
            <a:ext cx="8229600" cy="5105400"/>
          </a:xfrm>
        </p:spPr>
        <p:txBody>
          <a:bodyPr>
            <a:normAutofit lnSpcReduction="10000"/>
          </a:bodyPr>
          <a:lstStyle/>
          <a:p>
            <a:r>
              <a:rPr lang="en-US" dirty="0" smtClean="0"/>
              <a:t>Federated court system</a:t>
            </a:r>
          </a:p>
          <a:p>
            <a:pPr lvl="1"/>
            <a:r>
              <a:rPr lang="en-US" dirty="0" smtClean="0"/>
              <a:t>Arresting agency must take arrestees to the nearest magistrate</a:t>
            </a:r>
          </a:p>
          <a:p>
            <a:pPr lvl="1"/>
            <a:r>
              <a:rPr lang="en-US" dirty="0" smtClean="0"/>
              <a:t>Often a town or village court judge</a:t>
            </a:r>
          </a:p>
          <a:p>
            <a:pPr lvl="1"/>
            <a:endParaRPr lang="en-US" dirty="0" smtClean="0"/>
          </a:p>
          <a:p>
            <a:pPr lvl="1"/>
            <a:endParaRPr lang="en-US" dirty="0"/>
          </a:p>
          <a:p>
            <a:endParaRPr lang="en-US" dirty="0" smtClean="0"/>
          </a:p>
          <a:p>
            <a:endParaRPr lang="en-US" dirty="0"/>
          </a:p>
          <a:p>
            <a:endParaRPr lang="en-US" dirty="0" smtClean="0"/>
          </a:p>
          <a:p>
            <a:endParaRPr lang="en-US" dirty="0"/>
          </a:p>
          <a:p>
            <a:pPr lvl="2"/>
            <a:endParaRPr lang="en-US" dirty="0" smtClean="0"/>
          </a:p>
          <a:p>
            <a:r>
              <a:rPr lang="en-US" dirty="0" smtClean="0"/>
              <a:t>No predictable first appearance times or locations</a:t>
            </a:r>
          </a:p>
          <a:p>
            <a:pPr lvl="1"/>
            <a:r>
              <a:rPr lang="en-US" dirty="0" smtClean="0"/>
              <a:t>Counsel absent at practically 100% of off-hours hearings</a:t>
            </a:r>
          </a:p>
          <a:p>
            <a:pPr marL="274320" lvl="1" indent="0">
              <a:buNone/>
            </a:pPr>
            <a:endParaRPr lang="en-US" dirty="0"/>
          </a:p>
          <a:p>
            <a:pPr marL="274320" lvl="1" indent="0">
              <a:buNone/>
            </a:pPr>
            <a:endParaRPr lang="en-US" dirty="0" smtClean="0"/>
          </a:p>
          <a:p>
            <a:pPr marL="0" indent="0">
              <a:buNone/>
            </a:pPr>
            <a:endParaRPr lang="en-US" dirty="0" smtClean="0"/>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327700168"/>
              </p:ext>
            </p:extLst>
          </p:nvPr>
        </p:nvGraphicFramePr>
        <p:xfrm>
          <a:off x="914400" y="2514600"/>
          <a:ext cx="7239000" cy="2286000"/>
        </p:xfrm>
        <a:graphic>
          <a:graphicData uri="http://schemas.openxmlformats.org/drawingml/2006/table">
            <a:tbl>
              <a:tblPr firstRow="1" bandRow="1">
                <a:tableStyleId>{5C22544A-7EE6-4342-B048-85BDC9FD1C3A}</a:tableStyleId>
              </a:tblPr>
              <a:tblGrid>
                <a:gridCol w="3619500"/>
                <a:gridCol w="3619500"/>
              </a:tblGrid>
              <a:tr h="613522">
                <a:tc>
                  <a:txBody>
                    <a:bodyPr/>
                    <a:lstStyle/>
                    <a:p>
                      <a:pPr algn="ctr"/>
                      <a:r>
                        <a:rPr lang="en-US" sz="2400" dirty="0" smtClean="0"/>
                        <a:t>Magistrates</a:t>
                      </a:r>
                      <a:endParaRPr lang="en-US" sz="2400" dirty="0"/>
                    </a:p>
                  </a:txBody>
                  <a:tcPr/>
                </a:tc>
                <a:tc>
                  <a:txBody>
                    <a:bodyPr/>
                    <a:lstStyle/>
                    <a:p>
                      <a:pPr algn="ctr"/>
                      <a:r>
                        <a:rPr lang="en-US" sz="2400" dirty="0" smtClean="0"/>
                        <a:t>Detention</a:t>
                      </a:r>
                      <a:endParaRPr lang="en-US" sz="2400" dirty="0"/>
                    </a:p>
                  </a:txBody>
                  <a:tcPr/>
                </a:tc>
              </a:tr>
              <a:tr h="613522">
                <a:tc>
                  <a:txBody>
                    <a:bodyPr/>
                    <a:lstStyle/>
                    <a:p>
                      <a:pPr algn="ctr"/>
                      <a:r>
                        <a:rPr lang="en-US" sz="2400" dirty="0" smtClean="0"/>
                        <a:t>Always</a:t>
                      </a:r>
                      <a:r>
                        <a:rPr lang="en-US" sz="2400" baseline="0" dirty="0" smtClean="0"/>
                        <a:t> elected</a:t>
                      </a:r>
                      <a:endParaRPr lang="en-US" sz="2400" dirty="0"/>
                    </a:p>
                  </a:txBody>
                  <a:tcPr/>
                </a:tc>
                <a:tc>
                  <a:txBody>
                    <a:bodyPr/>
                    <a:lstStyle/>
                    <a:p>
                      <a:pPr algn="ctr"/>
                      <a:r>
                        <a:rPr lang="en-US" sz="2400" dirty="0" smtClean="0"/>
                        <a:t>Lack of facilities</a:t>
                      </a:r>
                      <a:endParaRPr lang="en-US" sz="2400" dirty="0"/>
                    </a:p>
                  </a:txBody>
                  <a:tcPr/>
                </a:tc>
              </a:tr>
              <a:tr h="1058956">
                <a:tc>
                  <a:txBody>
                    <a:bodyPr/>
                    <a:lstStyle/>
                    <a:p>
                      <a:pPr algn="ctr"/>
                      <a:r>
                        <a:rPr lang="en-US" sz="2400" dirty="0" smtClean="0"/>
                        <a:t>Most non-lawyers with limited training from OCA</a:t>
                      </a:r>
                      <a:endParaRPr lang="en-US" sz="2400" dirty="0"/>
                    </a:p>
                  </a:txBody>
                  <a:tcPr/>
                </a:tc>
                <a:tc>
                  <a:txBody>
                    <a:bodyPr/>
                    <a:lstStyle/>
                    <a:p>
                      <a:pPr algn="ctr"/>
                      <a:r>
                        <a:rPr lang="en-US" sz="2400" dirty="0" smtClean="0"/>
                        <a:t>Magistrates must be woken up at all hours</a:t>
                      </a:r>
                      <a:endParaRPr lang="en-US" sz="2400" dirty="0"/>
                    </a:p>
                  </a:txBody>
                  <a:tcPr/>
                </a:tc>
              </a:tr>
            </a:tbl>
          </a:graphicData>
        </a:graphic>
      </p:graphicFrame>
    </p:spTree>
    <p:extLst>
      <p:ext uri="{BB962C8B-B14F-4D97-AF65-F5344CB8AC3E}">
        <p14:creationId xmlns:p14="http://schemas.microsoft.com/office/powerpoint/2010/main" val="1490869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animEffect transition="in" filter="fade">
                                      <p:cBhvr>
                                        <p:cTn id="23" dur="500"/>
                                        <p:tgtEl>
                                          <p:spTgt spid="3">
                                            <p:txEl>
                                              <p:pRg st="10" end="10"/>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11" end="11"/>
                                            </p:txEl>
                                          </p:spTgt>
                                        </p:tgtEl>
                                        <p:attrNameLst>
                                          <p:attrName>style.visibility</p:attrName>
                                        </p:attrNameLst>
                                      </p:cBhvr>
                                      <p:to>
                                        <p:strVal val="visible"/>
                                      </p:to>
                                    </p:set>
                                    <p:animEffect transition="in" filter="fade">
                                      <p:cBhvr>
                                        <p:cTn id="26"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Study</a:t>
            </a:r>
            <a:endParaRPr lang="en-US" dirty="0"/>
          </a:p>
        </p:txBody>
      </p:sp>
      <p:sp>
        <p:nvSpPr>
          <p:cNvPr id="3" name="Content Placeholder 2"/>
          <p:cNvSpPr>
            <a:spLocks noGrp="1"/>
          </p:cNvSpPr>
          <p:nvPr>
            <p:ph sz="quarter" idx="1"/>
          </p:nvPr>
        </p:nvSpPr>
        <p:spPr>
          <a:xfrm>
            <a:off x="457200" y="1219200"/>
            <a:ext cx="8229600" cy="5105400"/>
          </a:xfrm>
        </p:spPr>
        <p:txBody>
          <a:bodyPr/>
          <a:lstStyle/>
          <a:p>
            <a:r>
              <a:rPr lang="en-US" dirty="0"/>
              <a:t>Examines </a:t>
            </a:r>
            <a:r>
              <a:rPr lang="en-US" dirty="0" smtClean="0"/>
              <a:t>the provision of counsel at first appearance in two courts in a semi-rural New York county</a:t>
            </a:r>
          </a:p>
        </p:txBody>
      </p:sp>
      <p:graphicFrame>
        <p:nvGraphicFramePr>
          <p:cNvPr id="5" name="Diagram 4"/>
          <p:cNvGraphicFramePr/>
          <p:nvPr>
            <p:extLst>
              <p:ext uri="{D42A27DB-BD31-4B8C-83A1-F6EECF244321}">
                <p14:modId xmlns:p14="http://schemas.microsoft.com/office/powerpoint/2010/main" val="1898763212"/>
              </p:ext>
            </p:extLst>
          </p:nvPr>
        </p:nvGraphicFramePr>
        <p:xfrm>
          <a:off x="609600" y="2283749"/>
          <a:ext cx="78486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20109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A6B16F7F-3E5D-4FE5-8379-3E98B66256AE}"/>
                                            </p:graphicEl>
                                          </p:spTgt>
                                        </p:tgtEl>
                                        <p:attrNameLst>
                                          <p:attrName>style.visibility</p:attrName>
                                        </p:attrNameLst>
                                      </p:cBhvr>
                                      <p:to>
                                        <p:strVal val="visible"/>
                                      </p:to>
                                    </p:set>
                                    <p:animEffect transition="in" filter="fade">
                                      <p:cBhvr>
                                        <p:cTn id="12" dur="500"/>
                                        <p:tgtEl>
                                          <p:spTgt spid="5">
                                            <p:graphicEl>
                                              <a:dgm id="{A6B16F7F-3E5D-4FE5-8379-3E98B66256AE}"/>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graphicEl>
                                              <a:dgm id="{514F8CF1-DCBD-4F99-AD1A-AAB93B18978B}"/>
                                            </p:graphicEl>
                                          </p:spTgt>
                                        </p:tgtEl>
                                        <p:attrNameLst>
                                          <p:attrName>style.visibility</p:attrName>
                                        </p:attrNameLst>
                                      </p:cBhvr>
                                      <p:to>
                                        <p:strVal val="visible"/>
                                      </p:to>
                                    </p:set>
                                    <p:animEffect transition="in" filter="fade">
                                      <p:cBhvr>
                                        <p:cTn id="15" dur="500"/>
                                        <p:tgtEl>
                                          <p:spTgt spid="5">
                                            <p:graphicEl>
                                              <a:dgm id="{514F8CF1-DCBD-4F99-AD1A-AAB93B18978B}"/>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graphicEl>
                                              <a:dgm id="{8B77E42F-7297-42FA-AFB3-4029181533E4}"/>
                                            </p:graphicEl>
                                          </p:spTgt>
                                        </p:tgtEl>
                                        <p:attrNameLst>
                                          <p:attrName>style.visibility</p:attrName>
                                        </p:attrNameLst>
                                      </p:cBhvr>
                                      <p:to>
                                        <p:strVal val="visible"/>
                                      </p:to>
                                    </p:set>
                                    <p:animEffect transition="in" filter="fade">
                                      <p:cBhvr>
                                        <p:cTn id="20" dur="500"/>
                                        <p:tgtEl>
                                          <p:spTgt spid="5">
                                            <p:graphicEl>
                                              <a:dgm id="{8B77E42F-7297-42FA-AFB3-4029181533E4}"/>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
                                            <p:graphicEl>
                                              <a:dgm id="{645454EF-C976-4E7F-BD15-6C526B4F9416}"/>
                                            </p:graphicEl>
                                          </p:spTgt>
                                        </p:tgtEl>
                                        <p:attrNameLst>
                                          <p:attrName>style.visibility</p:attrName>
                                        </p:attrNameLst>
                                      </p:cBhvr>
                                      <p:to>
                                        <p:strVal val="visible"/>
                                      </p:to>
                                    </p:set>
                                    <p:animEffect transition="in" filter="fade">
                                      <p:cBhvr>
                                        <p:cTn id="23" dur="500"/>
                                        <p:tgtEl>
                                          <p:spTgt spid="5">
                                            <p:graphicEl>
                                              <a:dgm id="{645454EF-C976-4E7F-BD15-6C526B4F9416}"/>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Sub>
          <a:bldDgm bld="lvlAtOnc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Study</a:t>
            </a:r>
            <a:endParaRPr lang="en-US" dirty="0"/>
          </a:p>
        </p:txBody>
      </p:sp>
      <p:sp>
        <p:nvSpPr>
          <p:cNvPr id="3" name="Content Placeholder 2"/>
          <p:cNvSpPr>
            <a:spLocks noGrp="1"/>
          </p:cNvSpPr>
          <p:nvPr>
            <p:ph sz="quarter" idx="1"/>
          </p:nvPr>
        </p:nvSpPr>
        <p:spPr>
          <a:xfrm>
            <a:off x="457200" y="1219200"/>
            <a:ext cx="8229600" cy="5105400"/>
          </a:xfrm>
        </p:spPr>
        <p:txBody>
          <a:bodyPr/>
          <a:lstStyle/>
          <a:p>
            <a:r>
              <a:rPr lang="en-US" dirty="0"/>
              <a:t>Examines </a:t>
            </a:r>
            <a:r>
              <a:rPr lang="en-US" dirty="0" smtClean="0"/>
              <a:t>the provision of counsel at first appearance in two courts in a semi-rural New York county</a:t>
            </a:r>
          </a:p>
        </p:txBody>
      </p:sp>
      <p:graphicFrame>
        <p:nvGraphicFramePr>
          <p:cNvPr id="5" name="Diagram 4"/>
          <p:cNvGraphicFramePr/>
          <p:nvPr>
            <p:extLst>
              <p:ext uri="{D42A27DB-BD31-4B8C-83A1-F6EECF244321}">
                <p14:modId xmlns:p14="http://schemas.microsoft.com/office/powerpoint/2010/main" val="3453721978"/>
              </p:ext>
            </p:extLst>
          </p:nvPr>
        </p:nvGraphicFramePr>
        <p:xfrm>
          <a:off x="609600" y="2283749"/>
          <a:ext cx="7848600" cy="22882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49528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graphicEl>
                                              <a:dgm id="{A6B16F7F-3E5D-4FE5-8379-3E98B66256AE}"/>
                                            </p:graphicEl>
                                          </p:spTgt>
                                        </p:tgtEl>
                                        <p:attrNameLst>
                                          <p:attrName>style.visibility</p:attrName>
                                        </p:attrNameLst>
                                      </p:cBhvr>
                                      <p:to>
                                        <p:strVal val="visible"/>
                                      </p:to>
                                    </p:set>
                                    <p:animEffect transition="in" filter="fade">
                                      <p:cBhvr>
                                        <p:cTn id="7" dur="1000"/>
                                        <p:tgtEl>
                                          <p:spTgt spid="5">
                                            <p:graphicEl>
                                              <a:dgm id="{A6B16F7F-3E5D-4FE5-8379-3E98B66256AE}"/>
                                            </p:graphicEl>
                                          </p:spTgt>
                                        </p:tgtEl>
                                      </p:cBhvr>
                                    </p:animEffect>
                                    <p:anim calcmode="lin" valueType="num">
                                      <p:cBhvr>
                                        <p:cTn id="8" dur="1000" fill="hold"/>
                                        <p:tgtEl>
                                          <p:spTgt spid="5">
                                            <p:graphicEl>
                                              <a:dgm id="{A6B16F7F-3E5D-4FE5-8379-3E98B66256AE}"/>
                                            </p:graphicEl>
                                          </p:spTgt>
                                        </p:tgtEl>
                                        <p:attrNameLst>
                                          <p:attrName>ppt_x</p:attrName>
                                        </p:attrNameLst>
                                      </p:cBhvr>
                                      <p:tavLst>
                                        <p:tav tm="0">
                                          <p:val>
                                            <p:strVal val="#ppt_x"/>
                                          </p:val>
                                        </p:tav>
                                        <p:tav tm="100000">
                                          <p:val>
                                            <p:strVal val="#ppt_x"/>
                                          </p:val>
                                        </p:tav>
                                      </p:tavLst>
                                    </p:anim>
                                    <p:anim calcmode="lin" valueType="num">
                                      <p:cBhvr>
                                        <p:cTn id="9" dur="1000" fill="hold"/>
                                        <p:tgtEl>
                                          <p:spTgt spid="5">
                                            <p:graphicEl>
                                              <a:dgm id="{A6B16F7F-3E5D-4FE5-8379-3E98B66256AE}"/>
                                            </p:graphic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graphicEl>
                                              <a:dgm id="{8B77E42F-7297-42FA-AFB3-4029181533E4}"/>
                                            </p:graphicEl>
                                          </p:spTgt>
                                        </p:tgtEl>
                                        <p:attrNameLst>
                                          <p:attrName>style.visibility</p:attrName>
                                        </p:attrNameLst>
                                      </p:cBhvr>
                                      <p:to>
                                        <p:strVal val="visible"/>
                                      </p:to>
                                    </p:set>
                                    <p:animEffect transition="in" filter="fade">
                                      <p:cBhvr>
                                        <p:cTn id="12" dur="1000"/>
                                        <p:tgtEl>
                                          <p:spTgt spid="5">
                                            <p:graphicEl>
                                              <a:dgm id="{8B77E42F-7297-42FA-AFB3-4029181533E4}"/>
                                            </p:graphicEl>
                                          </p:spTgt>
                                        </p:tgtEl>
                                      </p:cBhvr>
                                    </p:animEffect>
                                    <p:anim calcmode="lin" valueType="num">
                                      <p:cBhvr>
                                        <p:cTn id="13" dur="1000" fill="hold"/>
                                        <p:tgtEl>
                                          <p:spTgt spid="5">
                                            <p:graphicEl>
                                              <a:dgm id="{8B77E42F-7297-42FA-AFB3-4029181533E4}"/>
                                            </p:graphicEl>
                                          </p:spTgt>
                                        </p:tgtEl>
                                        <p:attrNameLst>
                                          <p:attrName>ppt_x</p:attrName>
                                        </p:attrNameLst>
                                      </p:cBhvr>
                                      <p:tavLst>
                                        <p:tav tm="0">
                                          <p:val>
                                            <p:strVal val="#ppt_x"/>
                                          </p:val>
                                        </p:tav>
                                        <p:tav tm="100000">
                                          <p:val>
                                            <p:strVal val="#ppt_x"/>
                                          </p:val>
                                        </p:tav>
                                      </p:tavLst>
                                    </p:anim>
                                    <p:anim calcmode="lin" valueType="num">
                                      <p:cBhvr>
                                        <p:cTn id="14" dur="1000" fill="hold"/>
                                        <p:tgtEl>
                                          <p:spTgt spid="5">
                                            <p:graphicEl>
                                              <a:dgm id="{8B77E42F-7297-42FA-AFB3-4029181533E4}"/>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5078"/>
            <a:ext cx="8382000" cy="1143000"/>
          </a:xfrm>
        </p:spPr>
        <p:txBody>
          <a:bodyPr>
            <a:normAutofit/>
          </a:bodyPr>
          <a:lstStyle/>
          <a:p>
            <a:r>
              <a:rPr lang="en-US" dirty="0" smtClean="0"/>
              <a:t>Providing counsel at first appearance</a:t>
            </a:r>
            <a:endParaRPr lang="en-US"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3583732598"/>
              </p:ext>
            </p:extLst>
          </p:nvPr>
        </p:nvGraphicFramePr>
        <p:xfrm>
          <a:off x="457200" y="1219201"/>
          <a:ext cx="8229600" cy="33527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Content Placeholder 2"/>
          <p:cNvSpPr txBox="1">
            <a:spLocks/>
          </p:cNvSpPr>
          <p:nvPr/>
        </p:nvSpPr>
        <p:spPr>
          <a:xfrm>
            <a:off x="457200" y="5029200"/>
            <a:ext cx="8229600" cy="1143000"/>
          </a:xfrm>
          <a:prstGeom prst="rect">
            <a:avLst/>
          </a:prstGeom>
        </p:spPr>
        <p:txBody>
          <a:bodyPr vert="horz">
            <a:normAutofit/>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r>
              <a:rPr lang="en-US" dirty="0" smtClean="0"/>
              <a:t>Natural pre and post division in the cases that we utilized to examine the effects of counsel at first appearance</a:t>
            </a:r>
          </a:p>
        </p:txBody>
      </p:sp>
    </p:spTree>
    <p:extLst>
      <p:ext uri="{BB962C8B-B14F-4D97-AF65-F5344CB8AC3E}">
        <p14:creationId xmlns:p14="http://schemas.microsoft.com/office/powerpoint/2010/main" val="527913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Collection</a:t>
            </a:r>
            <a:endParaRPr lang="en-US" dirty="0"/>
          </a:p>
        </p:txBody>
      </p:sp>
      <p:sp>
        <p:nvSpPr>
          <p:cNvPr id="3" name="Content Placeholder 2"/>
          <p:cNvSpPr>
            <a:spLocks noGrp="1"/>
          </p:cNvSpPr>
          <p:nvPr>
            <p:ph sz="quarter" idx="1"/>
          </p:nvPr>
        </p:nvSpPr>
        <p:spPr>
          <a:xfrm>
            <a:off x="457200" y="1219200"/>
            <a:ext cx="8229600" cy="5105400"/>
          </a:xfrm>
        </p:spPr>
        <p:txBody>
          <a:bodyPr>
            <a:normAutofit/>
          </a:bodyPr>
          <a:lstStyle/>
          <a:p>
            <a:r>
              <a:rPr lang="en-US" dirty="0" smtClean="0"/>
              <a:t>Multiple trips made to the County Public Defender’s Office over two year period</a:t>
            </a:r>
          </a:p>
          <a:p>
            <a:pPr lvl="1"/>
            <a:r>
              <a:rPr lang="en-US" dirty="0" smtClean="0"/>
              <a:t>defendant demographics, jurisdiction info, case outcomes at all stages, charge info, and case processing time</a:t>
            </a:r>
          </a:p>
          <a:p>
            <a:endParaRPr lang="en-US" dirty="0" smtClean="0"/>
          </a:p>
          <a:p>
            <a:r>
              <a:rPr lang="en-US" dirty="0" smtClean="0"/>
              <a:t>Matched to DCJS criminal history data to allow control for prior criminal justice system involvement</a:t>
            </a:r>
          </a:p>
          <a:p>
            <a:endParaRPr lang="en-US" dirty="0"/>
          </a:p>
          <a:p>
            <a:r>
              <a:rPr lang="en-US" dirty="0" smtClean="0"/>
              <a:t>Interviewed defense attorneys on CAFA &amp; their thoughts on the off-hours first appearance sessions</a:t>
            </a:r>
          </a:p>
          <a:p>
            <a:endParaRPr lang="en-US" dirty="0"/>
          </a:p>
        </p:txBody>
      </p:sp>
    </p:spTree>
    <p:extLst>
      <p:ext uri="{BB962C8B-B14F-4D97-AF65-F5344CB8AC3E}">
        <p14:creationId xmlns:p14="http://schemas.microsoft.com/office/powerpoint/2010/main" val="1821851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&amp; Methods</a:t>
            </a:r>
            <a:endParaRPr lang="en-US" dirty="0"/>
          </a:p>
        </p:txBody>
      </p:sp>
      <p:sp>
        <p:nvSpPr>
          <p:cNvPr id="3" name="Content Placeholder 2"/>
          <p:cNvSpPr>
            <a:spLocks noGrp="1"/>
          </p:cNvSpPr>
          <p:nvPr>
            <p:ph sz="quarter" idx="1"/>
          </p:nvPr>
        </p:nvSpPr>
        <p:spPr/>
        <p:txBody>
          <a:bodyPr/>
          <a:lstStyle/>
          <a:p>
            <a:r>
              <a:rPr lang="en-US" dirty="0" smtClean="0"/>
              <a:t>N = 121</a:t>
            </a:r>
          </a:p>
          <a:p>
            <a:pPr lvl="1"/>
            <a:r>
              <a:rPr lang="en-US" dirty="0" smtClean="0"/>
              <a:t>Pre = 66;  Post = 55</a:t>
            </a:r>
          </a:p>
          <a:p>
            <a:pPr lvl="1"/>
            <a:endParaRPr lang="en-US" dirty="0" smtClean="0"/>
          </a:p>
          <a:p>
            <a:r>
              <a:rPr lang="en-US" dirty="0" smtClean="0"/>
              <a:t>10 measures of interest employed</a:t>
            </a:r>
          </a:p>
          <a:p>
            <a:pPr lvl="1"/>
            <a:r>
              <a:rPr lang="en-US" dirty="0" smtClean="0"/>
              <a:t>4 case outcome variables; 8 predictor/control variables</a:t>
            </a:r>
          </a:p>
          <a:p>
            <a:pPr lvl="1"/>
            <a:r>
              <a:rPr lang="en-US" dirty="0" smtClean="0"/>
              <a:t>Some early case outcomes used to predict later case outcomes</a:t>
            </a:r>
          </a:p>
          <a:p>
            <a:pPr lvl="1"/>
            <a:endParaRPr lang="en-US" dirty="0" smtClean="0"/>
          </a:p>
          <a:p>
            <a:r>
              <a:rPr lang="en-US" dirty="0" smtClean="0"/>
              <a:t>Logistic regression</a:t>
            </a:r>
          </a:p>
          <a:p>
            <a:pPr lvl="1"/>
            <a:r>
              <a:rPr lang="en-US" dirty="0" smtClean="0"/>
              <a:t>Multivariate models</a:t>
            </a:r>
          </a:p>
          <a:p>
            <a:endParaRPr lang="en-US" dirty="0"/>
          </a:p>
        </p:txBody>
      </p:sp>
    </p:spTree>
    <p:extLst>
      <p:ext uri="{BB962C8B-B14F-4D97-AF65-F5344CB8AC3E}">
        <p14:creationId xmlns:p14="http://schemas.microsoft.com/office/powerpoint/2010/main" val="3825764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fade">
                                      <p:cBhvr>
                                        <p:cTn id="26" dur="500"/>
                                        <p:tgtEl>
                                          <p:spTgt spid="3">
                                            <p:txEl>
                                              <p:pRg st="7" end="7"/>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fade">
                                      <p:cBhvr>
                                        <p:cTn id="2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Origin</Template>
  <TotalTime>3060</TotalTime>
  <Words>2703</Words>
  <Application>Microsoft Office PowerPoint</Application>
  <PresentationFormat>On-screen Show (4:3)</PresentationFormat>
  <Paragraphs>364</Paragraphs>
  <Slides>20</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Bookman Old Style</vt:lpstr>
      <vt:lpstr>Calibri</vt:lpstr>
      <vt:lpstr>Gill Sans MT</vt:lpstr>
      <vt:lpstr>Wingdings</vt:lpstr>
      <vt:lpstr>Wingdings 3</vt:lpstr>
      <vt:lpstr>Origin</vt:lpstr>
      <vt:lpstr>Providing Counsel at First Appearance in a Semi-Rural County</vt:lpstr>
      <vt:lpstr>Literature</vt:lpstr>
      <vt:lpstr>Literature</vt:lpstr>
      <vt:lpstr>County Court System</vt:lpstr>
      <vt:lpstr>Current Study</vt:lpstr>
      <vt:lpstr>Current Study</vt:lpstr>
      <vt:lpstr>Providing counsel at first appearance</vt:lpstr>
      <vt:lpstr>Data Collection</vt:lpstr>
      <vt:lpstr>Data &amp; Methods</vt:lpstr>
      <vt:lpstr>Analyses</vt:lpstr>
      <vt:lpstr>Sample Descriptives</vt:lpstr>
      <vt:lpstr>First Appearance Outcome</vt:lpstr>
      <vt:lpstr>Bail Amount</vt:lpstr>
      <vt:lpstr>Days Spent in Pretrial Detention</vt:lpstr>
      <vt:lpstr>Sentence Outcome-limited models</vt:lpstr>
      <vt:lpstr>Sentence Outcome-full model</vt:lpstr>
      <vt:lpstr>Results</vt:lpstr>
      <vt:lpstr>Conclusions</vt:lpstr>
      <vt:lpstr>Policy Implications</vt:lpstr>
      <vt:lpstr>Providing Counsel at First Appearance in a Semi-Rural County</vt:lpstr>
    </vt:vector>
  </TitlesOfParts>
  <Company>University at Albany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Providing Counsel at First Appearance in a Rural New York County</dc:title>
  <dc:creator>Windows User</dc:creator>
  <cp:lastModifiedBy>Davies, Andrew</cp:lastModifiedBy>
  <cp:revision>193</cp:revision>
  <dcterms:created xsi:type="dcterms:W3CDTF">2014-11-11T14:25:27Z</dcterms:created>
  <dcterms:modified xsi:type="dcterms:W3CDTF">2015-01-28T14:22:20Z</dcterms:modified>
</cp:coreProperties>
</file>